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D91306-943A-46B5-A453-FD4A68840D1F}">
  <a:tblStyle styleId="{8ED91306-943A-46B5-A453-FD4A68840D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slide" Target="slides/slide41.xml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fdeec6d6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fdeec6d6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0111127597_0_2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0111127597_0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111127597_0_2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0111127597_0_2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111127597_0_2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0111127597_0_2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0111127597_0_2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0111127597_0_2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111127597_0_2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0111127597_0_2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111127597_0_2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111127597_0_2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0111127597_0_2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0111127597_0_2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894c65c08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894c65c08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07a01d294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07a01d294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0f99f4a91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0f99f4a91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111127597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111127597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0fbf2cefa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0fbf2cefa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0f99f4a91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0f99f4a91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dd8b0f845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dd8b0f84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07a01d294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07a01d294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dd8b0f84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dd8b0f84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07a01d294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07a01d294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07a01d29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07a01d29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1157e71443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1157e71443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07a01d294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07a01d294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0f99f4a91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0f99f4a91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111127597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111127597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07a01d294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07a01d29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1157e71443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1157e7144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1157e71443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1157e7144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1157e71443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1157e71443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1157e71443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1157e71443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0f99f4a91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0f99f4a91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0f99f4a91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0f99f4a91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1157e71443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1157e71443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0f99f4a91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0f99f4a91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0f99f4a91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0f99f4a91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111127597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111127597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1157e71443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1157e71443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138d622a4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138d622a4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fbf2cefa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0fbf2cefa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111127597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111127597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111127597_0_2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0111127597_0_2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111127597_0_2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111127597_0_2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230fb62a2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230fb62a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oustics">
  <p:cSld name="Title Only_2">
    <p:bg>
      <p:bgPr>
        <a:gradFill>
          <a:gsLst>
            <a:gs pos="0">
              <a:srgbClr val="548135"/>
            </a:gs>
            <a:gs pos="30000">
              <a:srgbClr val="C4E0B2"/>
            </a:gs>
            <a:gs pos="70000">
              <a:srgbClr val="C4E0B2"/>
            </a:gs>
            <a:gs pos="100000">
              <a:srgbClr val="548135"/>
            </a:gs>
          </a:gsLst>
          <a:lin ang="5400012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361474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1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2" name="Google Shape;52;p13"/>
          <p:cNvGrpSpPr/>
          <p:nvPr/>
        </p:nvGrpSpPr>
        <p:grpSpPr>
          <a:xfrm>
            <a:off x="-76200" y="-39750"/>
            <a:ext cx="9220200" cy="354000"/>
            <a:chOff x="-76200" y="-39750"/>
            <a:chExt cx="9220200" cy="354000"/>
          </a:xfrm>
        </p:grpSpPr>
        <p:sp>
          <p:nvSpPr>
            <p:cNvPr id="53" name="Google Shape;53;p13"/>
            <p:cNvSpPr/>
            <p:nvPr/>
          </p:nvSpPr>
          <p:spPr>
            <a:xfrm>
              <a:off x="0" y="0"/>
              <a:ext cx="9144000" cy="2745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 txBox="1"/>
            <p:nvPr/>
          </p:nvSpPr>
          <p:spPr>
            <a:xfrm>
              <a:off x="-762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Irina Tolkova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73743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March 2nd,</a:t>
              </a: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2023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3"/>
            <p:cNvSpPr txBox="1"/>
            <p:nvPr/>
          </p:nvSpPr>
          <p:spPr>
            <a:xfrm>
              <a:off x="38273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Part III: A</a:t>
              </a: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coustics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al Processing (gray)">
  <p:cSld name="Title Only_2_3_2">
    <p:bg>
      <p:bgPr>
        <a:gradFill>
          <a:gsLst>
            <a:gs pos="0">
              <a:srgbClr val="B7B7B7"/>
            </a:gs>
            <a:gs pos="50000">
              <a:srgbClr val="EFEFEF"/>
            </a:gs>
            <a:gs pos="100000">
              <a:srgbClr val="CCCCCC"/>
            </a:gs>
          </a:gsLst>
          <a:lin ang="5400012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28650" y="361474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1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0" y="0"/>
            <a:ext cx="9144000" cy="274500"/>
          </a:xfrm>
          <a:prstGeom prst="rect">
            <a:avLst/>
          </a:prstGeom>
          <a:solidFill>
            <a:srgbClr val="677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-762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Irina Tolkova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73743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March 2nd, 2023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8273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II: Signal Processing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al Processing (body)">
  <p:cSld name="Title Only_2_3_2_1">
    <p:bg>
      <p:bgPr>
        <a:gradFill>
          <a:gsLst>
            <a:gs pos="0">
              <a:srgbClr val="B7B7B7"/>
            </a:gs>
            <a:gs pos="50000">
              <a:srgbClr val="EFEFEF"/>
            </a:gs>
            <a:gs pos="100000">
              <a:srgbClr val="CCCCCC"/>
            </a:gs>
          </a:gsLst>
          <a:lin ang="5400012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361474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1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0" y="0"/>
            <a:ext cx="9144000" cy="274500"/>
          </a:xfrm>
          <a:prstGeom prst="rect">
            <a:avLst/>
          </a:prstGeom>
          <a:solidFill>
            <a:srgbClr val="677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-762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Irina Tolkova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3743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March 2nd, 2023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8273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II: Signal Processing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53750" y="728875"/>
            <a:ext cx="8836500" cy="4269300"/>
          </a:xfrm>
          <a:prstGeom prst="roundRect">
            <a:avLst>
              <a:gd fmla="val 35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al Processing">
  <p:cSld name="Title Only_2_3">
    <p:bg>
      <p:bgPr>
        <a:gradFill>
          <a:gsLst>
            <a:gs pos="0">
              <a:srgbClr val="8F7BB3"/>
            </a:gs>
            <a:gs pos="50000">
              <a:srgbClr val="CBC3D9"/>
            </a:gs>
            <a:gs pos="100000">
              <a:srgbClr val="8F7BB3"/>
            </a:gs>
          </a:gsLst>
          <a:lin ang="5400012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628650" y="361474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1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5" name="Google Shape;75;p16"/>
          <p:cNvGrpSpPr/>
          <p:nvPr/>
        </p:nvGrpSpPr>
        <p:grpSpPr>
          <a:xfrm>
            <a:off x="-76200" y="-39750"/>
            <a:ext cx="9220200" cy="354000"/>
            <a:chOff x="-76200" y="-39750"/>
            <a:chExt cx="9220200" cy="354000"/>
          </a:xfrm>
        </p:grpSpPr>
        <p:sp>
          <p:nvSpPr>
            <p:cNvPr id="76" name="Google Shape;76;p16"/>
            <p:cNvSpPr/>
            <p:nvPr/>
          </p:nvSpPr>
          <p:spPr>
            <a:xfrm>
              <a:off x="0" y="0"/>
              <a:ext cx="9144000" cy="274500"/>
            </a:xfrm>
            <a:prstGeom prst="rect">
              <a:avLst/>
            </a:prstGeom>
            <a:solidFill>
              <a:srgbClr val="5B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 txBox="1"/>
            <p:nvPr/>
          </p:nvSpPr>
          <p:spPr>
            <a:xfrm>
              <a:off x="-762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Irina Tolkova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6"/>
            <p:cNvSpPr txBox="1"/>
            <p:nvPr/>
          </p:nvSpPr>
          <p:spPr>
            <a:xfrm>
              <a:off x="73743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March 2nd, 2023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6"/>
            <p:cNvSpPr txBox="1"/>
            <p:nvPr/>
          </p:nvSpPr>
          <p:spPr>
            <a:xfrm>
              <a:off x="38273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Part II: Signal 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botics (title only)">
  <p:cSld name="Title Only_2_3_1">
    <p:bg>
      <p:bgPr>
        <a:gradFill>
          <a:gsLst>
            <a:gs pos="0">
              <a:srgbClr val="758CC4"/>
            </a:gs>
            <a:gs pos="50000">
              <a:srgbClr val="C9DAF8"/>
            </a:gs>
            <a:gs pos="100000">
              <a:srgbClr val="758CC4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628650" y="361474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1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7"/>
          <p:cNvSpPr/>
          <p:nvPr/>
        </p:nvSpPr>
        <p:spPr>
          <a:xfrm>
            <a:off x="0" y="0"/>
            <a:ext cx="9144000" cy="274500"/>
          </a:xfrm>
          <a:prstGeom prst="rect">
            <a:avLst/>
          </a:prstGeom>
          <a:solidFill>
            <a:srgbClr val="5076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-762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Irina Tolkova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73743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March 2nd, 2023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8273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I: Robotics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botics (body)">
  <p:cSld name="Title Only_2_3_1_1">
    <p:bg>
      <p:bgPr>
        <a:gradFill>
          <a:gsLst>
            <a:gs pos="0">
              <a:srgbClr val="758CC4"/>
            </a:gs>
            <a:gs pos="50000">
              <a:srgbClr val="C9DAF8"/>
            </a:gs>
            <a:gs pos="100000">
              <a:srgbClr val="758CC4"/>
            </a:gs>
          </a:gsLst>
          <a:lin ang="5400012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628650" y="361474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1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8"/>
          <p:cNvSpPr/>
          <p:nvPr/>
        </p:nvSpPr>
        <p:spPr>
          <a:xfrm>
            <a:off x="0" y="0"/>
            <a:ext cx="9144000" cy="274500"/>
          </a:xfrm>
          <a:prstGeom prst="rect">
            <a:avLst/>
          </a:prstGeom>
          <a:solidFill>
            <a:srgbClr val="5076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-762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Irina Tolkova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73743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March 2nd, 2023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3827300" y="-39750"/>
            <a:ext cx="17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I: Robotics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53750" y="728875"/>
            <a:ext cx="8836500" cy="4269300"/>
          </a:xfrm>
          <a:prstGeom prst="roundRect">
            <a:avLst>
              <a:gd fmla="val 35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Title Only_2_1">
    <p:bg>
      <p:bgPr>
        <a:gradFill>
          <a:gsLst>
            <a:gs pos="0">
              <a:srgbClr val="548135"/>
            </a:gs>
            <a:gs pos="30000">
              <a:srgbClr val="C4E0B2"/>
            </a:gs>
            <a:gs pos="70000">
              <a:srgbClr val="C4E0B2"/>
            </a:gs>
            <a:gs pos="100000">
              <a:srgbClr val="548135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153750" y="728875"/>
            <a:ext cx="8836500" cy="4269300"/>
          </a:xfrm>
          <a:prstGeom prst="roundRect">
            <a:avLst>
              <a:gd fmla="val 35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628650" y="361474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1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274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" name="Google Shape;101;p19"/>
          <p:cNvGrpSpPr/>
          <p:nvPr/>
        </p:nvGrpSpPr>
        <p:grpSpPr>
          <a:xfrm>
            <a:off x="-76200" y="-39750"/>
            <a:ext cx="9220200" cy="354000"/>
            <a:chOff x="-76200" y="-39750"/>
            <a:chExt cx="9220200" cy="354000"/>
          </a:xfrm>
        </p:grpSpPr>
        <p:sp>
          <p:nvSpPr>
            <p:cNvPr id="102" name="Google Shape;102;p19"/>
            <p:cNvSpPr txBox="1"/>
            <p:nvPr/>
          </p:nvSpPr>
          <p:spPr>
            <a:xfrm>
              <a:off x="-762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Irina Tolkova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9"/>
            <p:cNvSpPr txBox="1"/>
            <p:nvPr/>
          </p:nvSpPr>
          <p:spPr>
            <a:xfrm>
              <a:off x="73743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March 2nd, 2023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9"/>
            <p:cNvSpPr txBox="1"/>
            <p:nvPr/>
          </p:nvSpPr>
          <p:spPr>
            <a:xfrm>
              <a:off x="38273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Part III: Acoustics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(Title only)">
  <p:cSld name="Title Only_2_2">
    <p:bg>
      <p:bgPr>
        <a:gradFill>
          <a:gsLst>
            <a:gs pos="0">
              <a:srgbClr val="548135"/>
            </a:gs>
            <a:gs pos="30000">
              <a:srgbClr val="C4E0B2"/>
            </a:gs>
            <a:gs pos="70000">
              <a:srgbClr val="C4E0B2"/>
            </a:gs>
            <a:gs pos="100000">
              <a:srgbClr val="548135"/>
            </a:gs>
          </a:gsLst>
          <a:lin ang="5400012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628650" y="361474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1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-76200" y="-39750"/>
            <a:ext cx="9220200" cy="354000"/>
            <a:chOff x="-76200" y="-39750"/>
            <a:chExt cx="9220200" cy="354000"/>
          </a:xfrm>
        </p:grpSpPr>
        <p:sp>
          <p:nvSpPr>
            <p:cNvPr id="109" name="Google Shape;109;p20"/>
            <p:cNvSpPr/>
            <p:nvPr/>
          </p:nvSpPr>
          <p:spPr>
            <a:xfrm>
              <a:off x="0" y="0"/>
              <a:ext cx="9144000" cy="2745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0"/>
            <p:cNvSpPr txBox="1"/>
            <p:nvPr/>
          </p:nvSpPr>
          <p:spPr>
            <a:xfrm>
              <a:off x="-762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Irina Tolkova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0"/>
            <p:cNvSpPr txBox="1"/>
            <p:nvPr/>
          </p:nvSpPr>
          <p:spPr>
            <a:xfrm>
              <a:off x="73743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March 2nd, 2023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0"/>
            <p:cNvSpPr txBox="1"/>
            <p:nvPr/>
          </p:nvSpPr>
          <p:spPr>
            <a:xfrm>
              <a:off x="382730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6457950" y="4767263"/>
            <a:ext cx="205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bg>
      <p:bgPr>
        <a:gradFill>
          <a:gsLst>
            <a:gs pos="0">
              <a:srgbClr val="548135"/>
            </a:gs>
            <a:gs pos="30000">
              <a:srgbClr val="C4E0B2"/>
            </a:gs>
            <a:gs pos="70000">
              <a:srgbClr val="C4E0B2"/>
            </a:gs>
            <a:gs pos="100000">
              <a:srgbClr val="548135"/>
            </a:gs>
          </a:gsLst>
          <a:lin ang="5400012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628650" y="342224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b="1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6457950" y="4767263"/>
            <a:ext cx="205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22"/>
          <p:cNvGrpSpPr/>
          <p:nvPr/>
        </p:nvGrpSpPr>
        <p:grpSpPr>
          <a:xfrm>
            <a:off x="4050" y="-39750"/>
            <a:ext cx="9144000" cy="365675"/>
            <a:chOff x="4050" y="-39750"/>
            <a:chExt cx="9144000" cy="365675"/>
          </a:xfrm>
        </p:grpSpPr>
        <p:sp>
          <p:nvSpPr>
            <p:cNvPr id="125" name="Google Shape;125;p22"/>
            <p:cNvSpPr/>
            <p:nvPr/>
          </p:nvSpPr>
          <p:spPr>
            <a:xfrm>
              <a:off x="4050" y="0"/>
              <a:ext cx="9144000" cy="2745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2"/>
            <p:cNvSpPr txBox="1"/>
            <p:nvPr/>
          </p:nvSpPr>
          <p:spPr>
            <a:xfrm>
              <a:off x="405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Irina Tolkova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2"/>
            <p:cNvSpPr txBox="1"/>
            <p:nvPr/>
          </p:nvSpPr>
          <p:spPr>
            <a:xfrm>
              <a:off x="7374300" y="-28075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Oct 14th, 2022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2"/>
            <p:cNvSpPr txBox="1"/>
            <p:nvPr/>
          </p:nvSpPr>
          <p:spPr>
            <a:xfrm>
              <a:off x="383135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Spatial Bioacoustics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_3">
    <p:bg>
      <p:bgPr>
        <a:gradFill>
          <a:gsLst>
            <a:gs pos="0">
              <a:srgbClr val="548135"/>
            </a:gs>
            <a:gs pos="30000">
              <a:srgbClr val="C4E0B2"/>
            </a:gs>
            <a:gs pos="70000">
              <a:srgbClr val="C4E0B2"/>
            </a:gs>
            <a:gs pos="100000">
              <a:srgbClr val="548135"/>
            </a:gs>
          </a:gsLst>
          <a:lin ang="540001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638700" y="351699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b="1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6457950" y="4767263"/>
            <a:ext cx="205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174600" y="712875"/>
            <a:ext cx="8814900" cy="4278900"/>
          </a:xfrm>
          <a:prstGeom prst="roundRect">
            <a:avLst>
              <a:gd fmla="val 35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33150" y="712875"/>
            <a:ext cx="84978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36" name="Google Shape;136;p23"/>
          <p:cNvGrpSpPr/>
          <p:nvPr/>
        </p:nvGrpSpPr>
        <p:grpSpPr>
          <a:xfrm>
            <a:off x="4050" y="-39750"/>
            <a:ext cx="9144000" cy="365675"/>
            <a:chOff x="4050" y="-39750"/>
            <a:chExt cx="9144000" cy="365675"/>
          </a:xfrm>
        </p:grpSpPr>
        <p:sp>
          <p:nvSpPr>
            <p:cNvPr id="137" name="Google Shape;137;p23"/>
            <p:cNvSpPr/>
            <p:nvPr/>
          </p:nvSpPr>
          <p:spPr>
            <a:xfrm>
              <a:off x="4050" y="0"/>
              <a:ext cx="9144000" cy="2745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3"/>
            <p:cNvSpPr txBox="1"/>
            <p:nvPr/>
          </p:nvSpPr>
          <p:spPr>
            <a:xfrm>
              <a:off x="405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Irina Tolkova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7374300" y="-28075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Oct 14th, 2022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3"/>
            <p:cNvSpPr txBox="1"/>
            <p:nvPr/>
          </p:nvSpPr>
          <p:spPr>
            <a:xfrm>
              <a:off x="383135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Spatial Bioacoustics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_4">
    <p:bg>
      <p:bgPr>
        <a:gradFill>
          <a:gsLst>
            <a:gs pos="0">
              <a:srgbClr val="548135"/>
            </a:gs>
            <a:gs pos="30000">
              <a:srgbClr val="C4E0B2"/>
            </a:gs>
            <a:gs pos="70000">
              <a:srgbClr val="C4E0B2"/>
            </a:gs>
            <a:gs pos="100000">
              <a:srgbClr val="548135"/>
            </a:gs>
          </a:gsLst>
          <a:lin ang="5400012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638700" y="351699"/>
            <a:ext cx="788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b="1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6457950" y="4767263"/>
            <a:ext cx="205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174600" y="712875"/>
            <a:ext cx="8814900" cy="4278900"/>
          </a:xfrm>
          <a:prstGeom prst="roundRect">
            <a:avLst>
              <a:gd fmla="val 35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33150" y="712875"/>
            <a:ext cx="84978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8" name="Google Shape;148;p24"/>
          <p:cNvGrpSpPr/>
          <p:nvPr/>
        </p:nvGrpSpPr>
        <p:grpSpPr>
          <a:xfrm>
            <a:off x="4050" y="-39750"/>
            <a:ext cx="9144000" cy="365675"/>
            <a:chOff x="4050" y="-39750"/>
            <a:chExt cx="9144000" cy="365675"/>
          </a:xfrm>
        </p:grpSpPr>
        <p:sp>
          <p:nvSpPr>
            <p:cNvPr id="149" name="Google Shape;149;p24"/>
            <p:cNvSpPr/>
            <p:nvPr/>
          </p:nvSpPr>
          <p:spPr>
            <a:xfrm>
              <a:off x="4050" y="0"/>
              <a:ext cx="9144000" cy="2745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 txBox="1"/>
            <p:nvPr/>
          </p:nvSpPr>
          <p:spPr>
            <a:xfrm>
              <a:off x="405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Irina Tolkova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4"/>
            <p:cNvSpPr txBox="1"/>
            <p:nvPr/>
          </p:nvSpPr>
          <p:spPr>
            <a:xfrm>
              <a:off x="7374300" y="-28075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Oct 14th, 2022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4"/>
            <p:cNvSpPr txBox="1"/>
            <p:nvPr/>
          </p:nvSpPr>
          <p:spPr>
            <a:xfrm>
              <a:off x="3831350" y="-39750"/>
              <a:ext cx="1769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Spatial Bioacoustics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Relationship Id="rId5" Type="http://schemas.openxmlformats.org/officeDocument/2006/relationships/image" Target="../media/image49.png"/><Relationship Id="rId6" Type="http://schemas.openxmlformats.org/officeDocument/2006/relationships/hyperlink" Target="http://drive.google.com/file/d/1-ibBeKk6wnEaQtHYea-iOPnm1D19E1l7/view" TargetMode="External"/><Relationship Id="rId7" Type="http://schemas.openxmlformats.org/officeDocument/2006/relationships/image" Target="../media/image35.png"/><Relationship Id="rId8" Type="http://schemas.openxmlformats.org/officeDocument/2006/relationships/hyperlink" Target="http://drive.google.com/file/d/1-eDu_iRwXirBH5ZgxrQuq2NxrHvnA0WN/view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hyperlink" Target="http://drive.google.com/file/d/1-n5XkDhxGn3H2UrE2nPxMiQkxCzEpkSK/view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Relationship Id="rId9" Type="http://schemas.openxmlformats.org/officeDocument/2006/relationships/hyperlink" Target="http://drive.google.com/file/d/1-eDu_iRwXirBH5ZgxrQuq2NxrHvnA0WN/view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hyperlink" Target="http://drive.google.com/file/d/1-ibBeKk6wnEaQtHYea-iOPnm1D19E1l7/view" TargetMode="External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5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5" Type="http://schemas.openxmlformats.org/officeDocument/2006/relationships/image" Target="../media/image45.png"/><Relationship Id="rId6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9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56.png"/><Relationship Id="rId13" Type="http://schemas.openxmlformats.org/officeDocument/2006/relationships/image" Target="../media/image20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9" Type="http://schemas.openxmlformats.org/officeDocument/2006/relationships/hyperlink" Target="http://drive.google.com/file/d/1-8e0Hlc2USJCKeT2oUpM6cMsMSxt_s2M/view" TargetMode="External"/><Relationship Id="rId5" Type="http://schemas.openxmlformats.org/officeDocument/2006/relationships/image" Target="../media/image69.png"/><Relationship Id="rId6" Type="http://schemas.openxmlformats.org/officeDocument/2006/relationships/hyperlink" Target="http://drive.google.com/file/d/1-Z8vR8By3biWN1qylzMIqa6IaSAEjugN/view" TargetMode="External"/><Relationship Id="rId7" Type="http://schemas.openxmlformats.org/officeDocument/2006/relationships/image" Target="../media/image35.png"/><Relationship Id="rId8" Type="http://schemas.openxmlformats.org/officeDocument/2006/relationships/hyperlink" Target="http://drive.google.com/file/d/1-U-zBZbfIgSfIlQyfXdGoS8-cbt6Up5A/view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5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rd8ixloiEc9eyRD_aM0wChs40qrhGPpa/view" TargetMode="External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hyperlink" Target="http://drive.google.com/file/d/1UagbJcIGVaF0bccNZieq0bJd3wtTnq4d/view" TargetMode="External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8.png"/><Relationship Id="rId8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hyperlink" Target="http://drive.google.com/file/d/18lq4nlppFmBL7FqwDNtu6dRLpfZUzVuM/view" TargetMode="External"/><Relationship Id="rId13" Type="http://schemas.openxmlformats.org/officeDocument/2006/relationships/hyperlink" Target="http://drive.google.com/file/d/1bUyj3jLVb3fBG1z2Y4HCfElNoaHd5g60/view" TargetMode="External"/><Relationship Id="rId12" Type="http://schemas.openxmlformats.org/officeDocument/2006/relationships/hyperlink" Target="http://drive.google.com/file/d/189BKzAB6mYtOg-xeDZ5sRzsWH9IbgldA/view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5" Type="http://schemas.openxmlformats.org/officeDocument/2006/relationships/hyperlink" Target="http://drive.google.com/file/d/1mpWaz1xqRc7mSKFMHdigpPDUSiyuL6mj/view" TargetMode="External"/><Relationship Id="rId14" Type="http://schemas.openxmlformats.org/officeDocument/2006/relationships/hyperlink" Target="http://drive.google.com/file/d/1nsBBVnH9NhWReirC27DfPPhup2p12Nxo/view" TargetMode="External"/><Relationship Id="rId16" Type="http://schemas.openxmlformats.org/officeDocument/2006/relationships/hyperlink" Target="http://drive.google.com/file/d/1UsjzVXj6PC8VOkA-24_7KYuI_nIHeya5/view" TargetMode="External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8.png"/><Relationship Id="rId6" Type="http://schemas.openxmlformats.org/officeDocument/2006/relationships/image" Target="../media/image86.png"/><Relationship Id="rId7" Type="http://schemas.openxmlformats.org/officeDocument/2006/relationships/image" Target="../media/image80.png"/><Relationship Id="rId8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2.png"/><Relationship Id="rId13" Type="http://schemas.openxmlformats.org/officeDocument/2006/relationships/image" Target="../media/image66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9" Type="http://schemas.openxmlformats.org/officeDocument/2006/relationships/image" Target="../media/image75.png"/><Relationship Id="rId15" Type="http://schemas.openxmlformats.org/officeDocument/2006/relationships/image" Target="../media/image70.png"/><Relationship Id="rId14" Type="http://schemas.openxmlformats.org/officeDocument/2006/relationships/image" Target="../media/image82.png"/><Relationship Id="rId16" Type="http://schemas.openxmlformats.org/officeDocument/2006/relationships/image" Target="../media/image77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64.png"/><Relationship Id="rId8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85.png"/><Relationship Id="rId5" Type="http://schemas.openxmlformats.org/officeDocument/2006/relationships/image" Target="../media/image88.png"/><Relationship Id="rId6" Type="http://schemas.openxmlformats.org/officeDocument/2006/relationships/image" Target="../media/image8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94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100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68.png"/><Relationship Id="rId7" Type="http://schemas.openxmlformats.org/officeDocument/2006/relationships/image" Target="../media/image96.png"/><Relationship Id="rId8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2.png"/><Relationship Id="rId13" Type="http://schemas.openxmlformats.org/officeDocument/2006/relationships/image" Target="../media/image1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100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68.png"/><Relationship Id="rId7" Type="http://schemas.openxmlformats.org/officeDocument/2006/relationships/image" Target="../media/image96.png"/><Relationship Id="rId8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100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68.png"/><Relationship Id="rId7" Type="http://schemas.openxmlformats.org/officeDocument/2006/relationships/image" Target="../media/image96.png"/><Relationship Id="rId8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100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Relationship Id="rId7" Type="http://schemas.openxmlformats.org/officeDocument/2006/relationships/image" Target="../media/image68.png"/><Relationship Id="rId8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100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94.png"/><Relationship Id="rId9" Type="http://schemas.openxmlformats.org/officeDocument/2006/relationships/image" Target="../media/image63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3.png"/><Relationship Id="rId8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png"/><Relationship Id="rId10" Type="http://schemas.openxmlformats.org/officeDocument/2006/relationships/image" Target="../media/image100.png"/><Relationship Id="rId1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94.png"/><Relationship Id="rId9" Type="http://schemas.openxmlformats.org/officeDocument/2006/relationships/image" Target="../media/image63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3.png"/><Relationship Id="rId8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9.png"/><Relationship Id="rId4" Type="http://schemas.openxmlformats.org/officeDocument/2006/relationships/image" Target="../media/image92.png"/><Relationship Id="rId5" Type="http://schemas.openxmlformats.org/officeDocument/2006/relationships/image" Target="../media/image111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4.png"/><Relationship Id="rId4" Type="http://schemas.openxmlformats.org/officeDocument/2006/relationships/image" Target="../media/image113.png"/><Relationship Id="rId5" Type="http://schemas.openxmlformats.org/officeDocument/2006/relationships/image" Target="../media/image11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55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5"/>
          <p:cNvGrpSpPr/>
          <p:nvPr/>
        </p:nvGrpSpPr>
        <p:grpSpPr>
          <a:xfrm>
            <a:off x="-75" y="3006800"/>
            <a:ext cx="9144075" cy="2136175"/>
            <a:chOff x="-75" y="3006800"/>
            <a:chExt cx="9144075" cy="2136175"/>
          </a:xfrm>
        </p:grpSpPr>
        <p:sp>
          <p:nvSpPr>
            <p:cNvPr id="158" name="Google Shape;158;p25"/>
            <p:cNvSpPr/>
            <p:nvPr/>
          </p:nvSpPr>
          <p:spPr>
            <a:xfrm>
              <a:off x="-75" y="4446075"/>
              <a:ext cx="9144000" cy="6969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9" name="Google Shape;159;p25"/>
            <p:cNvPicPr preferRelativeResize="0"/>
            <p:nvPr/>
          </p:nvPicPr>
          <p:blipFill rotWithShape="1">
            <a:blip r:embed="rId3">
              <a:alphaModFix/>
            </a:blip>
            <a:srcRect b="12914" l="0" r="0" t="0"/>
            <a:stretch/>
          </p:blipFill>
          <p:spPr>
            <a:xfrm>
              <a:off x="-75" y="3006800"/>
              <a:ext cx="4114820" cy="147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5"/>
            <p:cNvPicPr preferRelativeResize="0"/>
            <p:nvPr/>
          </p:nvPicPr>
          <p:blipFill rotWithShape="1">
            <a:blip r:embed="rId3">
              <a:alphaModFix/>
            </a:blip>
            <a:srcRect b="12914" l="3651" r="0" t="0"/>
            <a:stretch/>
          </p:blipFill>
          <p:spPr>
            <a:xfrm>
              <a:off x="3943150" y="3006800"/>
              <a:ext cx="3964550" cy="147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5"/>
            <p:cNvPicPr preferRelativeResize="0"/>
            <p:nvPr/>
          </p:nvPicPr>
          <p:blipFill rotWithShape="1">
            <a:blip r:embed="rId3">
              <a:alphaModFix/>
            </a:blip>
            <a:srcRect b="12914" l="4062" r="61506" t="0"/>
            <a:stretch/>
          </p:blipFill>
          <p:spPr>
            <a:xfrm>
              <a:off x="7727200" y="3006800"/>
              <a:ext cx="1416800" cy="1477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023425" y="4590525"/>
            <a:ext cx="5923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Tolkova I</a:t>
            </a: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Klinck H. “</a:t>
            </a:r>
            <a:r>
              <a:rPr i="1"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Source Separation with an Acoustic Vector Sensor for Terrestrial Bioacoustics</a:t>
            </a: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Journal of the Acoustical Society of America, 2022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1256000" y="1262800"/>
            <a:ext cx="653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Spatial Soundscape Analysis with an Acoustic Vector Sensor</a:t>
            </a:r>
            <a:endParaRPr sz="3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311625" y="2483588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 collaboration with Prof. Holger Klinck</a:t>
            </a:r>
            <a:endParaRPr sz="19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25"/>
          <p:cNvGrpSpPr/>
          <p:nvPr/>
        </p:nvGrpSpPr>
        <p:grpSpPr>
          <a:xfrm>
            <a:off x="151175" y="4360450"/>
            <a:ext cx="1892400" cy="672050"/>
            <a:chOff x="1631625" y="2902775"/>
            <a:chExt cx="1892400" cy="672050"/>
          </a:xfrm>
        </p:grpSpPr>
        <p:sp>
          <p:nvSpPr>
            <p:cNvPr id="167" name="Google Shape;167;p25"/>
            <p:cNvSpPr/>
            <p:nvPr/>
          </p:nvSpPr>
          <p:spPr>
            <a:xfrm>
              <a:off x="1631625" y="2902775"/>
              <a:ext cx="1892400" cy="638100"/>
            </a:xfrm>
            <a:prstGeom prst="roundRect">
              <a:avLst>
                <a:gd fmla="val 821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" name="Google Shape;168;p25"/>
            <p:cNvGrpSpPr/>
            <p:nvPr/>
          </p:nvGrpSpPr>
          <p:grpSpPr>
            <a:xfrm>
              <a:off x="1720650" y="2930388"/>
              <a:ext cx="1714350" cy="381713"/>
              <a:chOff x="-150475" y="2002488"/>
              <a:chExt cx="1714350" cy="381713"/>
            </a:xfrm>
          </p:grpSpPr>
          <p:pic>
            <p:nvPicPr>
              <p:cNvPr id="169" name="Google Shape;169;p25"/>
              <p:cNvPicPr preferRelativeResize="0"/>
              <p:nvPr/>
            </p:nvPicPr>
            <p:blipFill rotWithShape="1">
              <a:blip r:embed="rId4">
                <a:alphaModFix/>
              </a:blip>
              <a:srcRect b="37241" l="0" r="0" t="0"/>
              <a:stretch/>
            </p:blipFill>
            <p:spPr>
              <a:xfrm>
                <a:off x="-150475" y="2002488"/>
                <a:ext cx="1714350" cy="309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" name="Google Shape;170;p25"/>
              <p:cNvSpPr/>
              <p:nvPr/>
            </p:nvSpPr>
            <p:spPr>
              <a:xfrm>
                <a:off x="-82575" y="2279200"/>
                <a:ext cx="1207200" cy="105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" name="Google Shape;171;p25"/>
            <p:cNvSpPr txBox="1"/>
            <p:nvPr/>
          </p:nvSpPr>
          <p:spPr>
            <a:xfrm>
              <a:off x="1720750" y="3143725"/>
              <a:ext cx="1624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>
                  <a:latin typeface="Lato"/>
                  <a:ea typeface="Lato"/>
                  <a:cs typeface="Lato"/>
                  <a:sym typeface="Lato"/>
                </a:rPr>
                <a:t>K. Lisa Yang Center for Conservation Bioacoustics</a:t>
              </a:r>
              <a:endParaRPr i="1"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/>
          <p:nvPr/>
        </p:nvSpPr>
        <p:spPr>
          <a:xfrm>
            <a:off x="219900" y="2925000"/>
            <a:ext cx="8663700" cy="1731300"/>
          </a:xfrm>
          <a:prstGeom prst="roundRect">
            <a:avLst>
              <a:gd fmla="val 84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4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AIM</a:t>
            </a:r>
            <a:endParaRPr/>
          </a:p>
        </p:txBody>
      </p:sp>
      <p:sp>
        <p:nvSpPr>
          <p:cNvPr id="425" name="Google Shape;425;p34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34"/>
          <p:cNvSpPr txBox="1"/>
          <p:nvPr>
            <p:ph idx="4294967295" type="body"/>
          </p:nvPr>
        </p:nvSpPr>
        <p:spPr>
          <a:xfrm>
            <a:off x="260375" y="2956613"/>
            <a:ext cx="8663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all, we find that the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intensity-based method outperforms other DoA estimation methods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this problem, and…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4"/>
          <p:cNvSpPr txBox="1"/>
          <p:nvPr/>
        </p:nvSpPr>
        <p:spPr>
          <a:xfrm>
            <a:off x="6425225" y="3356825"/>
            <a:ext cx="228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Is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signal-to-noise ratio, signal distance, and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duration.</a:t>
            </a:r>
            <a:endParaRPr b="1"/>
          </a:p>
        </p:txBody>
      </p:sp>
      <p:grpSp>
        <p:nvGrpSpPr>
          <p:cNvPr id="428" name="Google Shape;428;p34"/>
          <p:cNvGrpSpPr/>
          <p:nvPr/>
        </p:nvGrpSpPr>
        <p:grpSpPr>
          <a:xfrm>
            <a:off x="396161" y="3356813"/>
            <a:ext cx="2711313" cy="1164357"/>
            <a:chOff x="396161" y="3356813"/>
            <a:chExt cx="2711313" cy="1164357"/>
          </a:xfrm>
        </p:grpSpPr>
        <p:grpSp>
          <p:nvGrpSpPr>
            <p:cNvPr id="429" name="Google Shape;429;p34"/>
            <p:cNvGrpSpPr/>
            <p:nvPr/>
          </p:nvGrpSpPr>
          <p:grpSpPr>
            <a:xfrm>
              <a:off x="396161" y="3433462"/>
              <a:ext cx="2711313" cy="1087708"/>
              <a:chOff x="3164211" y="1239237"/>
              <a:chExt cx="2711313" cy="1087708"/>
            </a:xfrm>
          </p:grpSpPr>
          <p:grpSp>
            <p:nvGrpSpPr>
              <p:cNvPr id="430" name="Google Shape;430;p34"/>
              <p:cNvGrpSpPr/>
              <p:nvPr/>
            </p:nvGrpSpPr>
            <p:grpSpPr>
              <a:xfrm>
                <a:off x="3164211" y="1239237"/>
                <a:ext cx="2664900" cy="1087708"/>
                <a:chOff x="3163599" y="1296824"/>
                <a:chExt cx="2664900" cy="1087708"/>
              </a:xfrm>
            </p:grpSpPr>
            <p:grpSp>
              <p:nvGrpSpPr>
                <p:cNvPr id="431" name="Google Shape;431;p34"/>
                <p:cNvGrpSpPr/>
                <p:nvPr/>
              </p:nvGrpSpPr>
              <p:grpSpPr>
                <a:xfrm rot="326825">
                  <a:off x="3197952" y="1418130"/>
                  <a:ext cx="2596193" cy="845097"/>
                  <a:chOff x="3485400" y="1212548"/>
                  <a:chExt cx="3076749" cy="1086900"/>
                </a:xfrm>
              </p:grpSpPr>
              <p:pic>
                <p:nvPicPr>
                  <p:cNvPr id="432" name="Google Shape;432;p3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9773" l="49900" r="1501" t="38499"/>
                  <a:stretch/>
                </p:blipFill>
                <p:spPr>
                  <a:xfrm>
                    <a:off x="3936175" y="1662650"/>
                    <a:ext cx="2625974" cy="60833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33" name="Google Shape;433;p34"/>
                  <p:cNvSpPr/>
                  <p:nvPr/>
                </p:nvSpPr>
                <p:spPr>
                  <a:xfrm rot="-591776">
                    <a:off x="3516951" y="1449100"/>
                    <a:ext cx="2814497" cy="613796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434" name="Google Shape;434;p34"/>
                <p:cNvCxnSpPr/>
                <p:nvPr/>
              </p:nvCxnSpPr>
              <p:spPr>
                <a:xfrm>
                  <a:off x="3548100" y="2149800"/>
                  <a:ext cx="2063700" cy="2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35" name="Google Shape;435;p34"/>
                <p:cNvSpPr/>
                <p:nvPr/>
              </p:nvSpPr>
              <p:spPr>
                <a:xfrm>
                  <a:off x="5623975" y="1921875"/>
                  <a:ext cx="147900" cy="4458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436" name="Google Shape;436;p3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34500" y="2043699"/>
                <a:ext cx="241024" cy="158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7" name="Google Shape;437;p34"/>
            <p:cNvSpPr txBox="1"/>
            <p:nvPr/>
          </p:nvSpPr>
          <p:spPr>
            <a:xfrm>
              <a:off x="579050" y="3356813"/>
              <a:ext cx="24867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→ Can estimate DoA with mean errors of around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 degrees</a:t>
              </a:r>
              <a:endParaRPr b="1"/>
            </a:p>
          </p:txBody>
        </p:sp>
      </p:grpSp>
      <p:grpSp>
        <p:nvGrpSpPr>
          <p:cNvPr id="438" name="Google Shape;438;p34"/>
          <p:cNvGrpSpPr/>
          <p:nvPr/>
        </p:nvGrpSpPr>
        <p:grpSpPr>
          <a:xfrm>
            <a:off x="3375496" y="3356825"/>
            <a:ext cx="2739979" cy="1101074"/>
            <a:chOff x="3375496" y="3356825"/>
            <a:chExt cx="2739979" cy="1101074"/>
          </a:xfrm>
        </p:grpSpPr>
        <p:grpSp>
          <p:nvGrpSpPr>
            <p:cNvPr id="439" name="Google Shape;439;p34"/>
            <p:cNvGrpSpPr/>
            <p:nvPr/>
          </p:nvGrpSpPr>
          <p:grpSpPr>
            <a:xfrm>
              <a:off x="3375496" y="3612823"/>
              <a:ext cx="2689803" cy="845076"/>
              <a:chOff x="6066571" y="1418598"/>
              <a:chExt cx="2689803" cy="845076"/>
            </a:xfrm>
          </p:grpSpPr>
          <p:grpSp>
            <p:nvGrpSpPr>
              <p:cNvPr id="440" name="Google Shape;440;p34"/>
              <p:cNvGrpSpPr/>
              <p:nvPr/>
            </p:nvGrpSpPr>
            <p:grpSpPr>
              <a:xfrm>
                <a:off x="6066571" y="1418598"/>
                <a:ext cx="2596468" cy="845065"/>
                <a:chOff x="3485400" y="1212548"/>
                <a:chExt cx="3076749" cy="1086900"/>
              </a:xfrm>
            </p:grpSpPr>
            <p:pic>
              <p:nvPicPr>
                <p:cNvPr id="441" name="Google Shape;441;p3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9773" l="49900" r="1501" t="38499"/>
                <a:stretch/>
              </p:blipFill>
              <p:spPr>
                <a:xfrm>
                  <a:off x="3936175" y="1662650"/>
                  <a:ext cx="2625974" cy="6083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442;p34"/>
                <p:cNvSpPr/>
                <p:nvPr/>
              </p:nvSpPr>
              <p:spPr>
                <a:xfrm rot="-591776">
                  <a:off x="3516951" y="1449100"/>
                  <a:ext cx="2814497" cy="61379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443" name="Google Shape;443;p3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492138" y="1813599"/>
                <a:ext cx="241024" cy="158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4" name="Google Shape;444;p3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515350" y="2105324"/>
                <a:ext cx="241024" cy="158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5" name="Google Shape;445;p34"/>
            <p:cNvSpPr txBox="1"/>
            <p:nvPr/>
          </p:nvSpPr>
          <p:spPr>
            <a:xfrm>
              <a:off x="3628775" y="3356825"/>
              <a:ext cx="24867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→ Can distinguish two sources separated by at least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 degrees</a:t>
              </a:r>
              <a:endParaRPr b="1"/>
            </a:p>
          </p:txBody>
        </p:sp>
      </p:grpSp>
      <p:grpSp>
        <p:nvGrpSpPr>
          <p:cNvPr id="446" name="Google Shape;446;p34"/>
          <p:cNvGrpSpPr/>
          <p:nvPr/>
        </p:nvGrpSpPr>
        <p:grpSpPr>
          <a:xfrm>
            <a:off x="455000" y="957725"/>
            <a:ext cx="7930925" cy="1731300"/>
            <a:chOff x="455000" y="957725"/>
            <a:chExt cx="7930925" cy="1731300"/>
          </a:xfrm>
        </p:grpSpPr>
        <p:grpSp>
          <p:nvGrpSpPr>
            <p:cNvPr id="447" name="Google Shape;447;p34"/>
            <p:cNvGrpSpPr/>
            <p:nvPr/>
          </p:nvGrpSpPr>
          <p:grpSpPr>
            <a:xfrm>
              <a:off x="455000" y="957725"/>
              <a:ext cx="4217700" cy="1731300"/>
              <a:chOff x="455000" y="957725"/>
              <a:chExt cx="4217700" cy="1731300"/>
            </a:xfrm>
          </p:grpSpPr>
          <p:sp>
            <p:nvSpPr>
              <p:cNvPr id="448" name="Google Shape;448;p34"/>
              <p:cNvSpPr/>
              <p:nvPr/>
            </p:nvSpPr>
            <p:spPr>
              <a:xfrm>
                <a:off x="455000" y="957725"/>
                <a:ext cx="4217700" cy="1731300"/>
              </a:xfrm>
              <a:prstGeom prst="roundRect">
                <a:avLst>
                  <a:gd fmla="val 8401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4"/>
              <p:cNvSpPr txBox="1"/>
              <p:nvPr/>
            </p:nvSpPr>
            <p:spPr>
              <a:xfrm>
                <a:off x="549525" y="1015925"/>
                <a:ext cx="3964800" cy="161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b="1" lang="en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b="1" lang="en">
                    <a:latin typeface="Calibri"/>
                    <a:ea typeface="Calibri"/>
                    <a:cs typeface="Calibri"/>
                    <a:sym typeface="Calibri"/>
                  </a:rPr>
                  <a:t>compared</a:t>
                </a:r>
                <a:r>
                  <a:rPr b="1" lang="en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DoA estimation with </a:t>
                </a:r>
                <a:r>
                  <a:rPr b="1" lang="en">
                    <a:latin typeface="Calibri"/>
                    <a:ea typeface="Calibri"/>
                    <a:cs typeface="Calibri"/>
                    <a:sym typeface="Calibri"/>
                  </a:rPr>
                  <a:t>the active intensity method (AIM)</a:t>
                </a:r>
                <a:r>
                  <a:rPr lang="en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">
                    <a:latin typeface="Calibri"/>
                    <a:ea typeface="Calibri"/>
                    <a:cs typeface="Calibri"/>
                    <a:sym typeface="Calibri"/>
                  </a:rPr>
                  <a:t>against two baseline algorithms, in </a:t>
                </a:r>
                <a:r>
                  <a:rPr lang="en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simulation and through experiments: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311150" lvl="0" marL="45720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SzPts val="1300"/>
                  <a:buFont typeface="Calibri"/>
                  <a:buChar char="●"/>
                </a:pPr>
                <a:r>
                  <a:rPr b="1" lang="en" sz="1300">
                    <a:latin typeface="Calibri"/>
                    <a:ea typeface="Calibri"/>
                    <a:cs typeface="Calibri"/>
                    <a:sym typeface="Calibri"/>
                  </a:rPr>
                  <a:t>White noise gain constraint beamforming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 (</a:t>
                </a:r>
                <a:r>
                  <a:rPr b="1" lang="en" sz="1300">
                    <a:latin typeface="Calibri"/>
                    <a:ea typeface="Calibri"/>
                    <a:cs typeface="Calibri"/>
                    <a:sym typeface="Calibri"/>
                  </a:rPr>
                  <a:t>WNC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 sz="13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311150" lvl="0" marL="45720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1000"/>
                  </a:spcAft>
                  <a:buSzPts val="1300"/>
                  <a:buFont typeface="Calibri"/>
                  <a:buChar char="●"/>
                </a:pPr>
                <a:r>
                  <a:rPr b="1" lang="en" sz="1300"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r>
                  <a:rPr b="1" lang="en" sz="13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ultiple signal classification</a:t>
                </a:r>
                <a:r>
                  <a:rPr lang="en" sz="13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</a:t>
                </a:r>
                <a:r>
                  <a:rPr b="1" lang="en" sz="13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MUSIC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/>
              </a:p>
            </p:txBody>
          </p:sp>
        </p:grpSp>
        <p:grpSp>
          <p:nvGrpSpPr>
            <p:cNvPr id="450" name="Google Shape;450;p34"/>
            <p:cNvGrpSpPr/>
            <p:nvPr/>
          </p:nvGrpSpPr>
          <p:grpSpPr>
            <a:xfrm>
              <a:off x="4853624" y="957726"/>
              <a:ext cx="3532300" cy="1731299"/>
              <a:chOff x="4853625" y="957726"/>
              <a:chExt cx="3532300" cy="1731299"/>
            </a:xfrm>
          </p:grpSpPr>
          <p:pic>
            <p:nvPicPr>
              <p:cNvPr id="451" name="Google Shape;451;p34"/>
              <p:cNvPicPr preferRelativeResize="0"/>
              <p:nvPr/>
            </p:nvPicPr>
            <p:blipFill rotWithShape="1">
              <a:blip r:embed="rId5">
                <a:alphaModFix/>
              </a:blip>
              <a:srcRect b="13425" l="0" r="0" t="20633"/>
              <a:stretch/>
            </p:blipFill>
            <p:spPr>
              <a:xfrm>
                <a:off x="4853624" y="957726"/>
                <a:ext cx="3500867" cy="1731299"/>
              </a:xfrm>
              <a:prstGeom prst="rect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452" name="Google Shape;452;p34"/>
              <p:cNvSpPr/>
              <p:nvPr/>
            </p:nvSpPr>
            <p:spPr>
              <a:xfrm>
                <a:off x="6929725" y="1623825"/>
                <a:ext cx="279300" cy="261300"/>
              </a:xfrm>
              <a:prstGeom prst="ellipse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4"/>
              <p:cNvSpPr/>
              <p:nvPr/>
            </p:nvSpPr>
            <p:spPr>
              <a:xfrm>
                <a:off x="5780050" y="1425050"/>
                <a:ext cx="492900" cy="551700"/>
              </a:xfrm>
              <a:prstGeom prst="ellipse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4"/>
              <p:cNvSpPr txBox="1"/>
              <p:nvPr/>
            </p:nvSpPr>
            <p:spPr>
              <a:xfrm>
                <a:off x="4853625" y="1638725"/>
                <a:ext cx="1176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microphone</a:t>
                </a:r>
                <a:endParaRPr b="1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34"/>
              <p:cNvSpPr txBox="1"/>
              <p:nvPr/>
            </p:nvSpPr>
            <p:spPr>
              <a:xfrm>
                <a:off x="7209025" y="1569825"/>
                <a:ext cx="1176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speaker</a:t>
                </a:r>
                <a:endParaRPr b="1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/>
          <p:nvPr/>
        </p:nvSpPr>
        <p:spPr>
          <a:xfrm>
            <a:off x="840525" y="1966787"/>
            <a:ext cx="1920300" cy="19212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35"/>
          <p:cNvPicPr preferRelativeResize="0"/>
          <p:nvPr/>
        </p:nvPicPr>
        <p:blipFill rotWithShape="1">
          <a:blip r:embed="rId3">
            <a:alphaModFix/>
          </a:blip>
          <a:srcRect b="82884" l="36799" r="36424" t="0"/>
          <a:stretch/>
        </p:blipFill>
        <p:spPr>
          <a:xfrm>
            <a:off x="1508038" y="2720838"/>
            <a:ext cx="585277" cy="374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35"/>
          <p:cNvCxnSpPr/>
          <p:nvPr/>
        </p:nvCxnSpPr>
        <p:spPr>
          <a:xfrm flipH="1" rot="10800000">
            <a:off x="1800676" y="2210238"/>
            <a:ext cx="744300" cy="66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3" name="Google Shape;463;p35"/>
          <p:cNvSpPr txBox="1"/>
          <p:nvPr>
            <p:ph type="title"/>
          </p:nvPr>
        </p:nvSpPr>
        <p:spPr>
          <a:xfrm>
            <a:off x="628650" y="330749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Separation</a:t>
            </a:r>
            <a:endParaRPr/>
          </a:p>
        </p:txBody>
      </p:sp>
      <p:sp>
        <p:nvSpPr>
          <p:cNvPr id="464" name="Google Shape;464;p35"/>
          <p:cNvSpPr txBox="1"/>
          <p:nvPr/>
        </p:nvSpPr>
        <p:spPr>
          <a:xfrm>
            <a:off x="2645325" y="1760766"/>
            <a:ext cx="521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45°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5" name="Google Shape;465;p35"/>
          <p:cNvCxnSpPr/>
          <p:nvPr/>
        </p:nvCxnSpPr>
        <p:spPr>
          <a:xfrm>
            <a:off x="1800676" y="2902361"/>
            <a:ext cx="9501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6" name="Google Shape;466;p35"/>
          <p:cNvSpPr txBox="1"/>
          <p:nvPr/>
        </p:nvSpPr>
        <p:spPr>
          <a:xfrm>
            <a:off x="2994700" y="2701313"/>
            <a:ext cx="3819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0°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35"/>
          <p:cNvPicPr preferRelativeResize="0"/>
          <p:nvPr/>
        </p:nvPicPr>
        <p:blipFill rotWithShape="1">
          <a:blip r:embed="rId4">
            <a:alphaModFix/>
          </a:blip>
          <a:srcRect b="0" l="8287" r="21240" t="0"/>
          <a:stretch/>
        </p:blipFill>
        <p:spPr>
          <a:xfrm>
            <a:off x="2276763" y="2137702"/>
            <a:ext cx="473999" cy="3020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8" name="Google Shape;4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4000" y="2746006"/>
            <a:ext cx="431675" cy="3237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9" name="Google Shape;469;p35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35"/>
          <p:cNvSpPr txBox="1"/>
          <p:nvPr>
            <p:ph idx="4294967295" type="body"/>
          </p:nvPr>
        </p:nvSpPr>
        <p:spPr>
          <a:xfrm>
            <a:off x="243825" y="4132250"/>
            <a:ext cx="31137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two speakers separated by 45°, playing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birdsong segments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5"/>
          <p:cNvSpPr txBox="1"/>
          <p:nvPr>
            <p:ph idx="4294967295" type="body"/>
          </p:nvPr>
        </p:nvSpPr>
        <p:spPr>
          <a:xfrm>
            <a:off x="354875" y="1059500"/>
            <a:ext cx="3092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how does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direction-of-arrival (DOA) estimation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lead to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separation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6"/>
          <p:cNvSpPr/>
          <p:nvPr/>
        </p:nvSpPr>
        <p:spPr>
          <a:xfrm>
            <a:off x="840525" y="1966787"/>
            <a:ext cx="1920300" cy="19212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36"/>
          <p:cNvPicPr preferRelativeResize="0"/>
          <p:nvPr/>
        </p:nvPicPr>
        <p:blipFill rotWithShape="1">
          <a:blip r:embed="rId3">
            <a:alphaModFix/>
          </a:blip>
          <a:srcRect b="82884" l="36799" r="36424" t="0"/>
          <a:stretch/>
        </p:blipFill>
        <p:spPr>
          <a:xfrm>
            <a:off x="1508038" y="2720838"/>
            <a:ext cx="585277" cy="374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36"/>
          <p:cNvCxnSpPr/>
          <p:nvPr/>
        </p:nvCxnSpPr>
        <p:spPr>
          <a:xfrm flipH="1" rot="10800000">
            <a:off x="1800676" y="2210238"/>
            <a:ext cx="744300" cy="66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9" name="Google Shape;479;p36"/>
          <p:cNvSpPr txBox="1"/>
          <p:nvPr/>
        </p:nvSpPr>
        <p:spPr>
          <a:xfrm>
            <a:off x="2645325" y="1760766"/>
            <a:ext cx="521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45°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36"/>
          <p:cNvCxnSpPr/>
          <p:nvPr/>
        </p:nvCxnSpPr>
        <p:spPr>
          <a:xfrm>
            <a:off x="1800676" y="2902361"/>
            <a:ext cx="9501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1" name="Google Shape;481;p36"/>
          <p:cNvSpPr txBox="1"/>
          <p:nvPr/>
        </p:nvSpPr>
        <p:spPr>
          <a:xfrm>
            <a:off x="2994700" y="2701313"/>
            <a:ext cx="3819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0°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36"/>
          <p:cNvPicPr preferRelativeResize="0"/>
          <p:nvPr/>
        </p:nvPicPr>
        <p:blipFill rotWithShape="1">
          <a:blip r:embed="rId4">
            <a:alphaModFix/>
          </a:blip>
          <a:srcRect b="0" l="8287" r="21240" t="0"/>
          <a:stretch/>
        </p:blipFill>
        <p:spPr>
          <a:xfrm>
            <a:off x="2276763" y="2137702"/>
            <a:ext cx="473999" cy="3020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36"/>
          <p:cNvPicPr preferRelativeResize="0"/>
          <p:nvPr/>
        </p:nvPicPr>
        <p:blipFill rotWithShape="1">
          <a:blip r:embed="rId5">
            <a:alphaModFix/>
          </a:blip>
          <a:srcRect b="0" l="0" r="0" t="9869"/>
          <a:stretch/>
        </p:blipFill>
        <p:spPr>
          <a:xfrm>
            <a:off x="4000975" y="1145163"/>
            <a:ext cx="4572000" cy="205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6" title="robin_sparrow_ground_truth_0.wa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8925" y="1375424"/>
            <a:ext cx="302050" cy="3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6" title="robin_sparrow_ground_truth_1.wav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8925" y="2376255"/>
            <a:ext cx="302050" cy="3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4000" y="2746006"/>
            <a:ext cx="431675" cy="3237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7" name="Google Shape;48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96038" y="2282281"/>
            <a:ext cx="431675" cy="3237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8" name="Google Shape;488;p36"/>
          <p:cNvPicPr preferRelativeResize="0"/>
          <p:nvPr/>
        </p:nvPicPr>
        <p:blipFill rotWithShape="1">
          <a:blip r:embed="rId4">
            <a:alphaModFix/>
          </a:blip>
          <a:srcRect b="0" l="8287" r="21240" t="0"/>
          <a:stretch/>
        </p:blipFill>
        <p:spPr>
          <a:xfrm>
            <a:off x="8253701" y="1328427"/>
            <a:ext cx="473999" cy="3020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9" name="Google Shape;489;p36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36"/>
          <p:cNvSpPr txBox="1"/>
          <p:nvPr>
            <p:ph idx="4294967295" type="body"/>
          </p:nvPr>
        </p:nvSpPr>
        <p:spPr>
          <a:xfrm>
            <a:off x="3729175" y="760275"/>
            <a:ext cx="5115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are the two ground-truth signals: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6"/>
          <p:cNvSpPr txBox="1"/>
          <p:nvPr>
            <p:ph idx="4294967295" type="body"/>
          </p:nvPr>
        </p:nvSpPr>
        <p:spPr>
          <a:xfrm>
            <a:off x="243825" y="4132250"/>
            <a:ext cx="31137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two speakers separated by 45°, playing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birdsong segments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6"/>
          <p:cNvSpPr txBox="1"/>
          <p:nvPr>
            <p:ph idx="4294967295" type="body"/>
          </p:nvPr>
        </p:nvSpPr>
        <p:spPr>
          <a:xfrm>
            <a:off x="354875" y="1059500"/>
            <a:ext cx="3092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how does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direction-of-arrival (DOA) estimation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lead to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separation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6"/>
          <p:cNvSpPr txBox="1"/>
          <p:nvPr>
            <p:ph type="title"/>
          </p:nvPr>
        </p:nvSpPr>
        <p:spPr>
          <a:xfrm>
            <a:off x="628650" y="330749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Separation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7"/>
          <p:cNvSpPr/>
          <p:nvPr/>
        </p:nvSpPr>
        <p:spPr>
          <a:xfrm>
            <a:off x="840525" y="1966787"/>
            <a:ext cx="1920300" cy="19212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37"/>
          <p:cNvPicPr preferRelativeResize="0"/>
          <p:nvPr/>
        </p:nvPicPr>
        <p:blipFill rotWithShape="1">
          <a:blip r:embed="rId3">
            <a:alphaModFix/>
          </a:blip>
          <a:srcRect b="82884" l="36799" r="36424" t="0"/>
          <a:stretch/>
        </p:blipFill>
        <p:spPr>
          <a:xfrm>
            <a:off x="1508038" y="2720838"/>
            <a:ext cx="585277" cy="374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37"/>
          <p:cNvCxnSpPr/>
          <p:nvPr/>
        </p:nvCxnSpPr>
        <p:spPr>
          <a:xfrm flipH="1" rot="10800000">
            <a:off x="1800676" y="2210238"/>
            <a:ext cx="744300" cy="66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1" name="Google Shape;501;p37"/>
          <p:cNvSpPr txBox="1"/>
          <p:nvPr/>
        </p:nvSpPr>
        <p:spPr>
          <a:xfrm>
            <a:off x="2645325" y="1760766"/>
            <a:ext cx="521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45°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p37"/>
          <p:cNvCxnSpPr/>
          <p:nvPr/>
        </p:nvCxnSpPr>
        <p:spPr>
          <a:xfrm>
            <a:off x="1800676" y="2902361"/>
            <a:ext cx="9501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3" name="Google Shape;503;p37"/>
          <p:cNvSpPr txBox="1"/>
          <p:nvPr/>
        </p:nvSpPr>
        <p:spPr>
          <a:xfrm>
            <a:off x="2994700" y="2701313"/>
            <a:ext cx="3819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0°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7"/>
          <p:cNvSpPr txBox="1"/>
          <p:nvPr>
            <p:ph idx="4294967295" type="body"/>
          </p:nvPr>
        </p:nvSpPr>
        <p:spPr>
          <a:xfrm>
            <a:off x="3729175" y="760275"/>
            <a:ext cx="5115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are the two ground-truth signals: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7"/>
          <p:cNvSpPr txBox="1"/>
          <p:nvPr>
            <p:ph idx="4294967295" type="body"/>
          </p:nvPr>
        </p:nvSpPr>
        <p:spPr>
          <a:xfrm>
            <a:off x="3729175" y="3256213"/>
            <a:ext cx="5115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the measured pressure; a mixture of the two recordings: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37"/>
          <p:cNvPicPr preferRelativeResize="0"/>
          <p:nvPr/>
        </p:nvPicPr>
        <p:blipFill rotWithShape="1">
          <a:blip r:embed="rId4">
            <a:alphaModFix/>
          </a:blip>
          <a:srcRect b="0" l="0" r="0" t="12907"/>
          <a:stretch/>
        </p:blipFill>
        <p:spPr>
          <a:xfrm>
            <a:off x="4000975" y="3641125"/>
            <a:ext cx="4572000" cy="1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7"/>
          <p:cNvPicPr preferRelativeResize="0"/>
          <p:nvPr/>
        </p:nvPicPr>
        <p:blipFill rotWithShape="1">
          <a:blip r:embed="rId5">
            <a:alphaModFix/>
          </a:blip>
          <a:srcRect b="0" l="0" r="0" t="9869"/>
          <a:stretch/>
        </p:blipFill>
        <p:spPr>
          <a:xfrm>
            <a:off x="4000975" y="1145163"/>
            <a:ext cx="4572000" cy="205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7"/>
          <p:cNvPicPr preferRelativeResize="0"/>
          <p:nvPr/>
        </p:nvPicPr>
        <p:blipFill rotWithShape="1">
          <a:blip r:embed="rId6">
            <a:alphaModFix/>
          </a:blip>
          <a:srcRect b="0" l="8287" r="21240" t="0"/>
          <a:stretch/>
        </p:blipFill>
        <p:spPr>
          <a:xfrm>
            <a:off x="8320625" y="3811088"/>
            <a:ext cx="431675" cy="27507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9" name="Google Shape;509;p37" title="robin_sparrow_ground_truth_0.wa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8925" y="1375424"/>
            <a:ext cx="302050" cy="3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7" title="robin_sparrow_ground_truth_1.wav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8925" y="2376255"/>
            <a:ext cx="302050" cy="3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7" title="robin_sparrow_mixture.wav">
            <a:hlinkClick r:id="rId10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8925" y="4011177"/>
            <a:ext cx="302050" cy="3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20613" y="4135194"/>
            <a:ext cx="431675" cy="3237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37"/>
          <p:cNvPicPr preferRelativeResize="0"/>
          <p:nvPr/>
        </p:nvPicPr>
        <p:blipFill rotWithShape="1">
          <a:blip r:embed="rId6">
            <a:alphaModFix/>
          </a:blip>
          <a:srcRect b="0" l="8287" r="21240" t="0"/>
          <a:stretch/>
        </p:blipFill>
        <p:spPr>
          <a:xfrm>
            <a:off x="2276763" y="2137702"/>
            <a:ext cx="473999" cy="3020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54000" y="2746006"/>
            <a:ext cx="431675" cy="3237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5" name="Google Shape;51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96038" y="2282281"/>
            <a:ext cx="431675" cy="3237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6" name="Google Shape;516;p37"/>
          <p:cNvPicPr preferRelativeResize="0"/>
          <p:nvPr/>
        </p:nvPicPr>
        <p:blipFill rotWithShape="1">
          <a:blip r:embed="rId6">
            <a:alphaModFix/>
          </a:blip>
          <a:srcRect b="0" l="8287" r="21240" t="0"/>
          <a:stretch/>
        </p:blipFill>
        <p:spPr>
          <a:xfrm>
            <a:off x="8253701" y="1328427"/>
            <a:ext cx="473999" cy="3020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" name="Google Shape;517;p37"/>
          <p:cNvSpPr txBox="1"/>
          <p:nvPr>
            <p:ph idx="4294967295" type="body"/>
          </p:nvPr>
        </p:nvSpPr>
        <p:spPr>
          <a:xfrm>
            <a:off x="243825" y="4132250"/>
            <a:ext cx="31137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two speakers separated by 45°, playing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birdsong segments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7"/>
          <p:cNvSpPr txBox="1"/>
          <p:nvPr>
            <p:ph idx="4294967295" type="body"/>
          </p:nvPr>
        </p:nvSpPr>
        <p:spPr>
          <a:xfrm>
            <a:off x="354875" y="1059500"/>
            <a:ext cx="3092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how does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direction-of-arrival (DOA) estimation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lead to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separation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7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37"/>
          <p:cNvSpPr txBox="1"/>
          <p:nvPr>
            <p:ph type="title"/>
          </p:nvPr>
        </p:nvSpPr>
        <p:spPr>
          <a:xfrm>
            <a:off x="628650" y="330749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Separation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/>
          <p:nvPr/>
        </p:nvSpPr>
        <p:spPr>
          <a:xfrm>
            <a:off x="155675" y="734175"/>
            <a:ext cx="4719600" cy="4240500"/>
          </a:xfrm>
          <a:prstGeom prst="roundRect">
            <a:avLst>
              <a:gd fmla="val 349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8"/>
          <p:cNvSpPr txBox="1"/>
          <p:nvPr>
            <p:ph idx="4294967295" type="body"/>
          </p:nvPr>
        </p:nvSpPr>
        <p:spPr>
          <a:xfrm>
            <a:off x="275625" y="2206200"/>
            <a:ext cx="4512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Next, we take the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 azimuth angles: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7" name="Google Shape;527;p38"/>
          <p:cNvGrpSpPr/>
          <p:nvPr/>
        </p:nvGrpSpPr>
        <p:grpSpPr>
          <a:xfrm>
            <a:off x="232125" y="1178738"/>
            <a:ext cx="4564852" cy="1079514"/>
            <a:chOff x="232125" y="1178738"/>
            <a:chExt cx="4564852" cy="1079514"/>
          </a:xfrm>
        </p:grpSpPr>
        <p:pic>
          <p:nvPicPr>
            <p:cNvPr id="528" name="Google Shape;528;p38"/>
            <p:cNvPicPr preferRelativeResize="0"/>
            <p:nvPr/>
          </p:nvPicPr>
          <p:blipFill rotWithShape="1">
            <a:blip r:embed="rId3">
              <a:alphaModFix/>
            </a:blip>
            <a:srcRect b="0" l="0" r="0" t="17328"/>
            <a:stretch/>
          </p:blipFill>
          <p:spPr>
            <a:xfrm>
              <a:off x="232125" y="1178738"/>
              <a:ext cx="4186548" cy="1079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38"/>
            <p:cNvPicPr preferRelativeResize="0"/>
            <p:nvPr/>
          </p:nvPicPr>
          <p:blipFill rotWithShape="1">
            <a:blip r:embed="rId4">
              <a:alphaModFix/>
            </a:blip>
            <a:srcRect b="20367" l="82842" r="6863" t="16240"/>
            <a:stretch/>
          </p:blipFill>
          <p:spPr>
            <a:xfrm>
              <a:off x="4347025" y="1178754"/>
              <a:ext cx="449952" cy="8658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p38"/>
          <p:cNvSpPr txBox="1"/>
          <p:nvPr>
            <p:ph idx="4294967295" type="body"/>
          </p:nvPr>
        </p:nvSpPr>
        <p:spPr>
          <a:xfrm>
            <a:off x="275625" y="4474000"/>
            <a:ext cx="4512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clearly see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peaks separated by 45°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38"/>
          <p:cNvPicPr preferRelativeResize="0"/>
          <p:nvPr/>
        </p:nvPicPr>
        <p:blipFill rotWithShape="1">
          <a:blip r:embed="rId5">
            <a:alphaModFix/>
          </a:blip>
          <a:srcRect b="0" l="0" r="0" t="11629"/>
          <a:stretch/>
        </p:blipFill>
        <p:spPr>
          <a:xfrm>
            <a:off x="962500" y="2602174"/>
            <a:ext cx="3007965" cy="18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8"/>
          <p:cNvSpPr txBox="1"/>
          <p:nvPr>
            <p:ph idx="4294967295" type="body"/>
          </p:nvPr>
        </p:nvSpPr>
        <p:spPr>
          <a:xfrm>
            <a:off x="199325" y="759825"/>
            <a:ext cx="4632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AIM, we can calculate an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azimuth value for each pixel: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8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38"/>
          <p:cNvSpPr txBox="1"/>
          <p:nvPr>
            <p:ph type="title"/>
          </p:nvPr>
        </p:nvSpPr>
        <p:spPr>
          <a:xfrm>
            <a:off x="628650" y="330749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Separation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/>
          <p:nvPr/>
        </p:nvSpPr>
        <p:spPr>
          <a:xfrm>
            <a:off x="5006250" y="734050"/>
            <a:ext cx="3969000" cy="4240500"/>
          </a:xfrm>
          <a:prstGeom prst="roundRect">
            <a:avLst>
              <a:gd fmla="val 349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155675" y="734175"/>
            <a:ext cx="4719600" cy="4240500"/>
          </a:xfrm>
          <a:prstGeom prst="roundRect">
            <a:avLst>
              <a:gd fmla="val 349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9"/>
          <p:cNvSpPr txBox="1"/>
          <p:nvPr>
            <p:ph idx="4294967295" type="body"/>
          </p:nvPr>
        </p:nvSpPr>
        <p:spPr>
          <a:xfrm>
            <a:off x="5072075" y="734050"/>
            <a:ext cx="38163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incorporate temporal resolution, and calculate a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across both azimuth and time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9"/>
          <p:cNvSpPr txBox="1"/>
          <p:nvPr>
            <p:ph idx="4294967295" type="body"/>
          </p:nvPr>
        </p:nvSpPr>
        <p:spPr>
          <a:xfrm>
            <a:off x="275625" y="2206200"/>
            <a:ext cx="4512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Next, we take the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 azimuth angles: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39"/>
          <p:cNvPicPr preferRelativeResize="0"/>
          <p:nvPr/>
        </p:nvPicPr>
        <p:blipFill rotWithShape="1">
          <a:blip r:embed="rId3">
            <a:alphaModFix/>
          </a:blip>
          <a:srcRect b="0" l="0" r="0" t="17328"/>
          <a:stretch/>
        </p:blipFill>
        <p:spPr>
          <a:xfrm>
            <a:off x="232125" y="1178738"/>
            <a:ext cx="4186548" cy="107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 rotWithShape="1">
          <a:blip r:embed="rId4">
            <a:alphaModFix/>
          </a:blip>
          <a:srcRect b="20367" l="82842" r="6863" t="16240"/>
          <a:stretch/>
        </p:blipFill>
        <p:spPr>
          <a:xfrm>
            <a:off x="4347025" y="1178754"/>
            <a:ext cx="449952" cy="86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9"/>
          <p:cNvSpPr txBox="1"/>
          <p:nvPr>
            <p:ph idx="4294967295" type="body"/>
          </p:nvPr>
        </p:nvSpPr>
        <p:spPr>
          <a:xfrm>
            <a:off x="275625" y="4474000"/>
            <a:ext cx="4512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clearly see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peaks separated by 45°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39"/>
          <p:cNvPicPr preferRelativeResize="0"/>
          <p:nvPr/>
        </p:nvPicPr>
        <p:blipFill rotWithShape="1">
          <a:blip r:embed="rId5">
            <a:alphaModFix/>
          </a:blip>
          <a:srcRect b="0" l="0" r="0" t="11629"/>
          <a:stretch/>
        </p:blipFill>
        <p:spPr>
          <a:xfrm>
            <a:off x="962500" y="2602174"/>
            <a:ext cx="3007965" cy="18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9450" y="1319050"/>
            <a:ext cx="3041574" cy="193556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9"/>
          <p:cNvSpPr txBox="1"/>
          <p:nvPr>
            <p:ph idx="4294967295" type="body"/>
          </p:nvPr>
        </p:nvSpPr>
        <p:spPr>
          <a:xfrm>
            <a:off x="199325" y="759825"/>
            <a:ext cx="4632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AIM, we can calculate an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azimuth value for each pixel: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9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39"/>
          <p:cNvSpPr txBox="1"/>
          <p:nvPr>
            <p:ph type="title"/>
          </p:nvPr>
        </p:nvSpPr>
        <p:spPr>
          <a:xfrm>
            <a:off x="628650" y="330749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Separation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0"/>
          <p:cNvSpPr/>
          <p:nvPr/>
        </p:nvSpPr>
        <p:spPr>
          <a:xfrm>
            <a:off x="5006250" y="734050"/>
            <a:ext cx="3969000" cy="4240500"/>
          </a:xfrm>
          <a:prstGeom prst="roundRect">
            <a:avLst>
              <a:gd fmla="val 349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0"/>
          <p:cNvSpPr/>
          <p:nvPr/>
        </p:nvSpPr>
        <p:spPr>
          <a:xfrm>
            <a:off x="155675" y="734175"/>
            <a:ext cx="4719600" cy="4240500"/>
          </a:xfrm>
          <a:prstGeom prst="roundRect">
            <a:avLst>
              <a:gd fmla="val 349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0"/>
          <p:cNvSpPr txBox="1"/>
          <p:nvPr>
            <p:ph idx="4294967295" type="body"/>
          </p:nvPr>
        </p:nvSpPr>
        <p:spPr>
          <a:xfrm>
            <a:off x="199325" y="759825"/>
            <a:ext cx="4632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AIM, we can calculate an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azimuth value for each pixel: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0"/>
          <p:cNvSpPr txBox="1"/>
          <p:nvPr>
            <p:ph idx="4294967295" type="body"/>
          </p:nvPr>
        </p:nvSpPr>
        <p:spPr>
          <a:xfrm>
            <a:off x="5072075" y="734050"/>
            <a:ext cx="38163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incorporate temporal resolution, and calculate a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across both azimuth and time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0"/>
          <p:cNvSpPr txBox="1"/>
          <p:nvPr>
            <p:ph idx="4294967295" type="body"/>
          </p:nvPr>
        </p:nvSpPr>
        <p:spPr>
          <a:xfrm>
            <a:off x="275625" y="2206200"/>
            <a:ext cx="4512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Next, we take the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 azimuth angles: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40"/>
          <p:cNvPicPr preferRelativeResize="0"/>
          <p:nvPr/>
        </p:nvPicPr>
        <p:blipFill rotWithShape="1">
          <a:blip r:embed="rId3">
            <a:alphaModFix/>
          </a:blip>
          <a:srcRect b="10280" l="10865" r="50874" t="9526"/>
          <a:stretch/>
        </p:blipFill>
        <p:spPr>
          <a:xfrm>
            <a:off x="5850225" y="3630925"/>
            <a:ext cx="2564577" cy="13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0"/>
          <p:cNvSpPr txBox="1"/>
          <p:nvPr>
            <p:ph idx="4294967295" type="body"/>
          </p:nvPr>
        </p:nvSpPr>
        <p:spPr>
          <a:xfrm>
            <a:off x="5158900" y="3263900"/>
            <a:ext cx="3816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see a resemblance to the original signals: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40"/>
          <p:cNvPicPr preferRelativeResize="0"/>
          <p:nvPr/>
        </p:nvPicPr>
        <p:blipFill rotWithShape="1">
          <a:blip r:embed="rId4">
            <a:alphaModFix/>
          </a:blip>
          <a:srcRect b="0" l="0" r="0" t="17328"/>
          <a:stretch/>
        </p:blipFill>
        <p:spPr>
          <a:xfrm>
            <a:off x="232125" y="1178738"/>
            <a:ext cx="4186548" cy="107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0"/>
          <p:cNvPicPr preferRelativeResize="0"/>
          <p:nvPr/>
        </p:nvPicPr>
        <p:blipFill rotWithShape="1">
          <a:blip r:embed="rId5">
            <a:alphaModFix/>
          </a:blip>
          <a:srcRect b="20367" l="82842" r="6863" t="16240"/>
          <a:stretch/>
        </p:blipFill>
        <p:spPr>
          <a:xfrm>
            <a:off x="4347025" y="1178754"/>
            <a:ext cx="449952" cy="86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0"/>
          <p:cNvSpPr txBox="1"/>
          <p:nvPr>
            <p:ph idx="4294967295" type="body"/>
          </p:nvPr>
        </p:nvSpPr>
        <p:spPr>
          <a:xfrm>
            <a:off x="275625" y="4474000"/>
            <a:ext cx="4512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clearly see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peaks separated by 45°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40"/>
          <p:cNvPicPr preferRelativeResize="0"/>
          <p:nvPr/>
        </p:nvPicPr>
        <p:blipFill rotWithShape="1">
          <a:blip r:embed="rId6">
            <a:alphaModFix/>
          </a:blip>
          <a:srcRect b="0" l="0" r="0" t="11629"/>
          <a:stretch/>
        </p:blipFill>
        <p:spPr>
          <a:xfrm>
            <a:off x="962500" y="2602174"/>
            <a:ext cx="3007965" cy="18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 preferRelativeResize="0"/>
          <p:nvPr/>
        </p:nvPicPr>
        <p:blipFill rotWithShape="1">
          <a:blip r:embed="rId7">
            <a:alphaModFix/>
          </a:blip>
          <a:srcRect b="0" l="8287" r="21240" t="0"/>
          <a:stretch/>
        </p:blipFill>
        <p:spPr>
          <a:xfrm>
            <a:off x="5376226" y="3814177"/>
            <a:ext cx="473999" cy="3020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7" name="Google Shape;56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7388" y="4462931"/>
            <a:ext cx="431675" cy="3237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9450" y="1319050"/>
            <a:ext cx="3041574" cy="193556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0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40"/>
          <p:cNvSpPr txBox="1"/>
          <p:nvPr>
            <p:ph type="title"/>
          </p:nvPr>
        </p:nvSpPr>
        <p:spPr>
          <a:xfrm>
            <a:off x="628650" y="330749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Separation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1"/>
          <p:cNvGrpSpPr/>
          <p:nvPr/>
        </p:nvGrpSpPr>
        <p:grpSpPr>
          <a:xfrm>
            <a:off x="3989600" y="734175"/>
            <a:ext cx="4996200" cy="4240500"/>
            <a:chOff x="3989600" y="734175"/>
            <a:chExt cx="4996200" cy="4240500"/>
          </a:xfrm>
        </p:grpSpPr>
        <p:sp>
          <p:nvSpPr>
            <p:cNvPr id="576" name="Google Shape;576;p41"/>
            <p:cNvSpPr/>
            <p:nvPr/>
          </p:nvSpPr>
          <p:spPr>
            <a:xfrm>
              <a:off x="3989600" y="734175"/>
              <a:ext cx="4996200" cy="4240500"/>
            </a:xfrm>
            <a:prstGeom prst="roundRect">
              <a:avLst>
                <a:gd fmla="val 3493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1"/>
            <p:cNvSpPr txBox="1"/>
            <p:nvPr/>
          </p:nvSpPr>
          <p:spPr>
            <a:xfrm>
              <a:off x="4559300" y="734175"/>
              <a:ext cx="3966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each component, </a:t>
              </a: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multiply the spectrogram pixel-wise by the corresponding membership probabilities</a:t>
              </a: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8" name="Google Shape;578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88849" y="1226450"/>
              <a:ext cx="1706907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" name="Google Shape;579;p41"/>
          <p:cNvSpPr/>
          <p:nvPr/>
        </p:nvSpPr>
        <p:spPr>
          <a:xfrm>
            <a:off x="155675" y="734175"/>
            <a:ext cx="3741900" cy="4240500"/>
          </a:xfrm>
          <a:prstGeom prst="roundRect">
            <a:avLst>
              <a:gd fmla="val 349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0" name="Google Shape;580;p41"/>
          <p:cNvGrpSpPr/>
          <p:nvPr/>
        </p:nvGrpSpPr>
        <p:grpSpPr>
          <a:xfrm>
            <a:off x="171875" y="734175"/>
            <a:ext cx="3786900" cy="2934850"/>
            <a:chOff x="171875" y="734175"/>
            <a:chExt cx="3786900" cy="2934850"/>
          </a:xfrm>
        </p:grpSpPr>
        <p:pic>
          <p:nvPicPr>
            <p:cNvPr id="581" name="Google Shape;581;p41"/>
            <p:cNvPicPr preferRelativeResize="0"/>
            <p:nvPr/>
          </p:nvPicPr>
          <p:blipFill rotWithShape="1">
            <a:blip r:embed="rId4">
              <a:alphaModFix/>
            </a:blip>
            <a:srcRect b="3166" l="0" r="0" t="0"/>
            <a:stretch/>
          </p:blipFill>
          <p:spPr>
            <a:xfrm>
              <a:off x="601863" y="1103475"/>
              <a:ext cx="2630325" cy="178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41"/>
            <p:cNvSpPr txBox="1"/>
            <p:nvPr/>
          </p:nvSpPr>
          <p:spPr>
            <a:xfrm>
              <a:off x="171875" y="734175"/>
              <a:ext cx="3786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One approach: fit a </a:t>
              </a:r>
              <a:r>
                <a:rPr b="1" lang="en" sz="1200">
                  <a:latin typeface="Calibri"/>
                  <a:ea typeface="Calibri"/>
                  <a:cs typeface="Calibri"/>
                  <a:sym typeface="Calibri"/>
                </a:rPr>
                <a:t>wrapped Gaussian mixture model</a:t>
              </a: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41"/>
            <p:cNvSpPr txBox="1"/>
            <p:nvPr/>
          </p:nvSpPr>
          <p:spPr>
            <a:xfrm>
              <a:off x="201575" y="2930125"/>
              <a:ext cx="3650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Each of the Gaussian </a:t>
              </a:r>
              <a:r>
                <a:rPr b="1" lang="en" sz="1200">
                  <a:latin typeface="Calibri"/>
                  <a:ea typeface="Calibri"/>
                  <a:cs typeface="Calibri"/>
                  <a:sym typeface="Calibri"/>
                </a:rPr>
                <a:t>components</a:t>
              </a: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 would then represent a </a:t>
              </a:r>
              <a:r>
                <a:rPr b="1" lang="en" sz="1200">
                  <a:latin typeface="Calibri"/>
                  <a:ea typeface="Calibri"/>
                  <a:cs typeface="Calibri"/>
                  <a:sym typeface="Calibri"/>
                </a:rPr>
                <a:t>sound source </a:t>
              </a: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with a particular </a:t>
              </a: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mean</a:t>
              </a: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 azimuth and standard deviation.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41"/>
          <p:cNvGrpSpPr/>
          <p:nvPr/>
        </p:nvGrpSpPr>
        <p:grpSpPr>
          <a:xfrm>
            <a:off x="4887263" y="1661800"/>
            <a:ext cx="3200877" cy="2980875"/>
            <a:chOff x="4887263" y="1661800"/>
            <a:chExt cx="3200877" cy="2980875"/>
          </a:xfrm>
        </p:grpSpPr>
        <p:pic>
          <p:nvPicPr>
            <p:cNvPr id="585" name="Google Shape;585;p41"/>
            <p:cNvPicPr preferRelativeResize="0"/>
            <p:nvPr/>
          </p:nvPicPr>
          <p:blipFill rotWithShape="1">
            <a:blip r:embed="rId5">
              <a:alphaModFix/>
            </a:blip>
            <a:srcRect b="13928" l="34275" r="33063" t="15078"/>
            <a:stretch/>
          </p:blipFill>
          <p:spPr>
            <a:xfrm>
              <a:off x="5049013" y="2627975"/>
              <a:ext cx="2986552" cy="9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41"/>
            <p:cNvPicPr preferRelativeResize="0"/>
            <p:nvPr/>
          </p:nvPicPr>
          <p:blipFill rotWithShape="1">
            <a:blip r:embed="rId5">
              <a:alphaModFix/>
            </a:blip>
            <a:srcRect b="0" l="67033" r="0" t="14806"/>
            <a:stretch/>
          </p:blipFill>
          <p:spPr>
            <a:xfrm>
              <a:off x="5073663" y="3562400"/>
              <a:ext cx="3014477" cy="1080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" name="Google Shape;587;p41"/>
            <p:cNvGrpSpPr/>
            <p:nvPr/>
          </p:nvGrpSpPr>
          <p:grpSpPr>
            <a:xfrm>
              <a:off x="4887263" y="1661800"/>
              <a:ext cx="3148298" cy="2831663"/>
              <a:chOff x="4887263" y="1661800"/>
              <a:chExt cx="3148298" cy="2831663"/>
            </a:xfrm>
          </p:grpSpPr>
          <p:pic>
            <p:nvPicPr>
              <p:cNvPr id="588" name="Google Shape;588;p41"/>
              <p:cNvPicPr preferRelativeResize="0"/>
              <p:nvPr/>
            </p:nvPicPr>
            <p:blipFill rotWithShape="1">
              <a:blip r:embed="rId5">
                <a:alphaModFix/>
              </a:blip>
              <a:srcRect b="14806" l="0" r="65569" t="14210"/>
              <a:stretch/>
            </p:blipFill>
            <p:spPr>
              <a:xfrm>
                <a:off x="4887263" y="1661800"/>
                <a:ext cx="3148298" cy="900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9" name="Google Shape;589;p41"/>
              <p:cNvPicPr preferRelativeResize="0"/>
              <p:nvPr/>
            </p:nvPicPr>
            <p:blipFill rotWithShape="1">
              <a:blip r:embed="rId5">
                <a:alphaModFix/>
              </a:blip>
              <a:srcRect b="14806" l="0" r="97965" t="14210"/>
              <a:stretch/>
            </p:blipFill>
            <p:spPr>
              <a:xfrm>
                <a:off x="4887263" y="2627975"/>
                <a:ext cx="186076" cy="900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0" name="Google Shape;590;p41"/>
              <p:cNvPicPr preferRelativeResize="0"/>
              <p:nvPr/>
            </p:nvPicPr>
            <p:blipFill rotWithShape="1">
              <a:blip r:embed="rId5">
                <a:alphaModFix/>
              </a:blip>
              <a:srcRect b="14806" l="0" r="97965" t="14210"/>
              <a:stretch/>
            </p:blipFill>
            <p:spPr>
              <a:xfrm>
                <a:off x="4887263" y="3593338"/>
                <a:ext cx="186076" cy="90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91" name="Google Shape;591;p41"/>
          <p:cNvGrpSpPr/>
          <p:nvPr/>
        </p:nvGrpSpPr>
        <p:grpSpPr>
          <a:xfrm>
            <a:off x="3989600" y="1902513"/>
            <a:ext cx="4996200" cy="2997838"/>
            <a:chOff x="3989600" y="1902513"/>
            <a:chExt cx="4996200" cy="2997838"/>
          </a:xfrm>
        </p:grpSpPr>
        <p:sp>
          <p:nvSpPr>
            <p:cNvPr id="592" name="Google Shape;592;p41"/>
            <p:cNvSpPr txBox="1"/>
            <p:nvPr/>
          </p:nvSpPr>
          <p:spPr>
            <a:xfrm>
              <a:off x="3989600" y="4531050"/>
              <a:ext cx="499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ith an </a:t>
              </a:r>
              <a:r>
                <a:rPr b="1" lang="en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inverse Fourier Transform</a:t>
              </a:r>
              <a:r>
                <a:rPr lang="en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we can obtain a time-domain signal!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3" name="Google Shape;593;p41" title="gmm_two_sources_0.wav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06750" y="1902513"/>
              <a:ext cx="333900" cy="3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41" title="gmm_two_sources_1.wav">
              <a:hlinkClick r:id="rId8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06750" y="2850675"/>
              <a:ext cx="333900" cy="3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41" title="gmm_two_sources_2.wav">
              <a:hlinkClick r:id="rId9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06750" y="3779125"/>
              <a:ext cx="333900" cy="33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41"/>
          <p:cNvGrpSpPr/>
          <p:nvPr/>
        </p:nvGrpSpPr>
        <p:grpSpPr>
          <a:xfrm>
            <a:off x="392650" y="3669025"/>
            <a:ext cx="3116184" cy="1231338"/>
            <a:chOff x="392650" y="3669025"/>
            <a:chExt cx="3116184" cy="1231338"/>
          </a:xfrm>
        </p:grpSpPr>
        <p:sp>
          <p:nvSpPr>
            <p:cNvPr id="597" name="Google Shape;597;p41"/>
            <p:cNvSpPr txBox="1"/>
            <p:nvPr/>
          </p:nvSpPr>
          <p:spPr>
            <a:xfrm>
              <a:off x="585125" y="3669025"/>
              <a:ext cx="2883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How can we </a:t>
              </a:r>
              <a:r>
                <a:rPr b="1" lang="en" sz="1200">
                  <a:latin typeface="Calibri"/>
                  <a:ea typeface="Calibri"/>
                  <a:cs typeface="Calibri"/>
                  <a:sym typeface="Calibri"/>
                </a:rPr>
                <a:t>reconstruct the spectrograms</a:t>
              </a: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 corresponding to these sources?  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8" name="Google Shape;598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93125" y="4223138"/>
              <a:ext cx="2115709" cy="67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41"/>
            <p:cNvSpPr txBox="1"/>
            <p:nvPr/>
          </p:nvSpPr>
          <p:spPr>
            <a:xfrm>
              <a:off x="392650" y="4284700"/>
              <a:ext cx="1232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membership</a:t>
              </a:r>
              <a:endParaRPr b="1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probability:</a:t>
              </a:r>
              <a:endParaRPr/>
            </a:p>
          </p:txBody>
        </p:sp>
      </p:grpSp>
      <p:grpSp>
        <p:nvGrpSpPr>
          <p:cNvPr id="600" name="Google Shape;600;p41"/>
          <p:cNvGrpSpPr/>
          <p:nvPr/>
        </p:nvGrpSpPr>
        <p:grpSpPr>
          <a:xfrm>
            <a:off x="7996874" y="1959075"/>
            <a:ext cx="571850" cy="2163650"/>
            <a:chOff x="7996874" y="1959075"/>
            <a:chExt cx="571850" cy="2163650"/>
          </a:xfrm>
        </p:grpSpPr>
        <p:pic>
          <p:nvPicPr>
            <p:cNvPr id="601" name="Google Shape;601;p41"/>
            <p:cNvPicPr preferRelativeResize="0"/>
            <p:nvPr/>
          </p:nvPicPr>
          <p:blipFill rotWithShape="1">
            <a:blip r:embed="rId11">
              <a:alphaModFix/>
            </a:blip>
            <a:srcRect b="0" l="8287" r="21240" t="0"/>
            <a:stretch/>
          </p:blipFill>
          <p:spPr>
            <a:xfrm>
              <a:off x="8066975" y="3847662"/>
              <a:ext cx="431649" cy="27506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2" name="Google Shape;602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066973" y="2887327"/>
              <a:ext cx="366752" cy="2750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3" name="Google Shape;603;p41"/>
            <p:cNvPicPr preferRelativeResize="0"/>
            <p:nvPr/>
          </p:nvPicPr>
          <p:blipFill rotWithShape="1">
            <a:blip r:embed="rId13">
              <a:alphaModFix/>
            </a:blip>
            <a:srcRect b="28232" l="0" r="0" t="29273"/>
            <a:stretch/>
          </p:blipFill>
          <p:spPr>
            <a:xfrm>
              <a:off x="7996874" y="1959075"/>
              <a:ext cx="571850" cy="243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4" name="Google Shape;604;p41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41"/>
          <p:cNvSpPr txBox="1"/>
          <p:nvPr>
            <p:ph type="title"/>
          </p:nvPr>
        </p:nvSpPr>
        <p:spPr>
          <a:xfrm>
            <a:off x="628650" y="330749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Separation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50" y="655575"/>
            <a:ext cx="4643081" cy="292194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2"/>
          <p:cNvSpPr/>
          <p:nvPr/>
        </p:nvSpPr>
        <p:spPr>
          <a:xfrm>
            <a:off x="2029388" y="1719725"/>
            <a:ext cx="389400" cy="3657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2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Recording</a:t>
            </a:r>
            <a:endParaRPr/>
          </a:p>
        </p:txBody>
      </p:sp>
      <p:pic>
        <p:nvPicPr>
          <p:cNvPr id="613" name="Google Shape;613;p42"/>
          <p:cNvPicPr preferRelativeResize="0"/>
          <p:nvPr/>
        </p:nvPicPr>
        <p:blipFill rotWithShape="1">
          <a:blip r:embed="rId4">
            <a:alphaModFix/>
          </a:blip>
          <a:srcRect b="22018" l="13030" r="12079" t="5696"/>
          <a:stretch/>
        </p:blipFill>
        <p:spPr>
          <a:xfrm>
            <a:off x="806900" y="2339600"/>
            <a:ext cx="2925537" cy="254364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4" name="Google Shape;614;p42"/>
          <p:cNvSpPr/>
          <p:nvPr/>
        </p:nvSpPr>
        <p:spPr>
          <a:xfrm>
            <a:off x="2190188" y="1878875"/>
            <a:ext cx="67800" cy="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42"/>
          <p:cNvCxnSpPr/>
          <p:nvPr/>
        </p:nvCxnSpPr>
        <p:spPr>
          <a:xfrm flipH="1">
            <a:off x="799238" y="1911125"/>
            <a:ext cx="1384200" cy="420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42"/>
          <p:cNvCxnSpPr/>
          <p:nvPr/>
        </p:nvCxnSpPr>
        <p:spPr>
          <a:xfrm>
            <a:off x="2220488" y="1906250"/>
            <a:ext cx="1523700" cy="42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42"/>
          <p:cNvSpPr/>
          <p:nvPr/>
        </p:nvSpPr>
        <p:spPr>
          <a:xfrm>
            <a:off x="2517463" y="3199550"/>
            <a:ext cx="390600" cy="304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4094" y="2558081"/>
            <a:ext cx="2520855" cy="210669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19" name="Google Shape;619;p42"/>
          <p:cNvCxnSpPr/>
          <p:nvPr/>
        </p:nvCxnSpPr>
        <p:spPr>
          <a:xfrm>
            <a:off x="2916188" y="3504350"/>
            <a:ext cx="1063500" cy="1170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42"/>
          <p:cNvCxnSpPr/>
          <p:nvPr/>
        </p:nvCxnSpPr>
        <p:spPr>
          <a:xfrm flipH="1" rot="10800000">
            <a:off x="2908063" y="2551850"/>
            <a:ext cx="1071600" cy="647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1" name="Google Shape;62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000" y="2381725"/>
            <a:ext cx="1844552" cy="245940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2" name="Google Shape;622;p42"/>
          <p:cNvSpPr/>
          <p:nvPr/>
        </p:nvSpPr>
        <p:spPr>
          <a:xfrm>
            <a:off x="4987998" y="4110225"/>
            <a:ext cx="67800" cy="47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3" name="Google Shape;623;p42"/>
          <p:cNvCxnSpPr/>
          <p:nvPr/>
        </p:nvCxnSpPr>
        <p:spPr>
          <a:xfrm flipH="1" rot="10800000">
            <a:off x="5055800" y="2375924"/>
            <a:ext cx="1650900" cy="173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4" name="Google Shape;624;p42"/>
          <p:cNvGrpSpPr/>
          <p:nvPr/>
        </p:nvGrpSpPr>
        <p:grpSpPr>
          <a:xfrm>
            <a:off x="4238913" y="1948675"/>
            <a:ext cx="2011201" cy="538800"/>
            <a:chOff x="4281113" y="2837475"/>
            <a:chExt cx="2011201" cy="538800"/>
          </a:xfrm>
        </p:grpSpPr>
        <p:sp>
          <p:nvSpPr>
            <p:cNvPr id="625" name="Google Shape;625;p42"/>
            <p:cNvSpPr/>
            <p:nvPr/>
          </p:nvSpPr>
          <p:spPr>
            <a:xfrm>
              <a:off x="4281113" y="2846625"/>
              <a:ext cx="2011200" cy="520500"/>
            </a:xfrm>
            <a:prstGeom prst="roundRect">
              <a:avLst>
                <a:gd fmla="val 27111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42"/>
            <p:cNvSpPr txBox="1"/>
            <p:nvPr/>
          </p:nvSpPr>
          <p:spPr>
            <a:xfrm>
              <a:off x="4281113" y="2837475"/>
              <a:ext cx="2011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Rocky Mountain Arsenal</a:t>
              </a:r>
              <a:endParaRPr b="1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 Wildlife Refuge</a:t>
              </a:r>
              <a:endParaRPr b="1"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7" name="Google Shape;627;p42"/>
          <p:cNvCxnSpPr>
            <a:stCxn id="622" idx="3"/>
          </p:cNvCxnSpPr>
          <p:nvPr/>
        </p:nvCxnSpPr>
        <p:spPr>
          <a:xfrm>
            <a:off x="5055798" y="4133925"/>
            <a:ext cx="1650900" cy="727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42"/>
          <p:cNvSpPr txBox="1"/>
          <p:nvPr/>
        </p:nvSpPr>
        <p:spPr>
          <a:xfrm>
            <a:off x="5834925" y="754350"/>
            <a:ext cx="298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 recorded for 30 minutes during the peak of bird vocal activity: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dawn chorus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during the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breeding season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2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3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Rocky Mountain Arsenal NWR looks like:</a:t>
            </a:r>
            <a:endParaRPr/>
          </a:p>
        </p:txBody>
      </p:sp>
      <p:pic>
        <p:nvPicPr>
          <p:cNvPr id="635" name="Google Shape;635;p43" title="IMG_074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850" y="799375"/>
            <a:ext cx="4726300" cy="35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3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183950" y="2655825"/>
            <a:ext cx="677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“In its most comprehensive finding to date, this edition shows an average 69% decline in the relative abundance of monitored wildlife populations around the world between 1970 and 2018.”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612" y="613675"/>
            <a:ext cx="1854776" cy="18548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1806450" y="3860175"/>
            <a:ext cx="553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Wildlife Fund’s Living Planet Report, 2022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4"/>
          <p:cNvSpPr/>
          <p:nvPr/>
        </p:nvSpPr>
        <p:spPr>
          <a:xfrm>
            <a:off x="1081500" y="721775"/>
            <a:ext cx="6981000" cy="4304700"/>
          </a:xfrm>
          <a:prstGeom prst="roundRect">
            <a:avLst>
              <a:gd fmla="val 49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2" name="Google Shape;642;p44"/>
          <p:cNvGrpSpPr/>
          <p:nvPr/>
        </p:nvGrpSpPr>
        <p:grpSpPr>
          <a:xfrm>
            <a:off x="1081525" y="3645574"/>
            <a:ext cx="6454045" cy="1335024"/>
            <a:chOff x="1081525" y="3645574"/>
            <a:chExt cx="6454045" cy="1335024"/>
          </a:xfrm>
        </p:grpSpPr>
        <p:pic>
          <p:nvPicPr>
            <p:cNvPr id="643" name="Google Shape;643;p44"/>
            <p:cNvPicPr preferRelativeResize="0"/>
            <p:nvPr/>
          </p:nvPicPr>
          <p:blipFill rotWithShape="1">
            <a:blip r:embed="rId3">
              <a:alphaModFix/>
            </a:blip>
            <a:srcRect b="0" l="0" r="7063" t="11323"/>
            <a:stretch/>
          </p:blipFill>
          <p:spPr>
            <a:xfrm>
              <a:off x="2395728" y="3645574"/>
              <a:ext cx="5139842" cy="1335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44"/>
            <p:cNvSpPr txBox="1"/>
            <p:nvPr/>
          </p:nvSpPr>
          <p:spPr>
            <a:xfrm>
              <a:off x="1081525" y="3765838"/>
              <a:ext cx="12636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Histogram Across Time and Azimuth:</a:t>
              </a:r>
              <a:endParaRPr b="1"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44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44"/>
          <p:cNvPicPr preferRelativeResize="0"/>
          <p:nvPr/>
        </p:nvPicPr>
        <p:blipFill rotWithShape="1">
          <a:blip r:embed="rId4">
            <a:alphaModFix/>
          </a:blip>
          <a:srcRect b="11653" l="0" r="8575" t="11019"/>
          <a:stretch/>
        </p:blipFill>
        <p:spPr>
          <a:xfrm>
            <a:off x="2420413" y="1176525"/>
            <a:ext cx="5063368" cy="11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4"/>
          <p:cNvPicPr preferRelativeResize="0"/>
          <p:nvPr/>
        </p:nvPicPr>
        <p:blipFill rotWithShape="1">
          <a:blip r:embed="rId5">
            <a:alphaModFix/>
          </a:blip>
          <a:srcRect b="10445" l="0" r="0" t="10956"/>
          <a:stretch/>
        </p:blipFill>
        <p:spPr>
          <a:xfrm>
            <a:off x="2420413" y="2400275"/>
            <a:ext cx="5593158" cy="11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4"/>
          <p:cNvSpPr/>
          <p:nvPr/>
        </p:nvSpPr>
        <p:spPr>
          <a:xfrm>
            <a:off x="4669388" y="1349400"/>
            <a:ext cx="466800" cy="74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114" y="1425101"/>
            <a:ext cx="430105" cy="3191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0" name="Google Shape;65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4588" y="1562400"/>
            <a:ext cx="430099" cy="31921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1" name="Google Shape;65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4385" y="1508200"/>
            <a:ext cx="430099" cy="31885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2" name="Google Shape;652;p44"/>
          <p:cNvSpPr/>
          <p:nvPr/>
        </p:nvSpPr>
        <p:spPr>
          <a:xfrm>
            <a:off x="3036288" y="1295025"/>
            <a:ext cx="716400" cy="57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653" name="Google Shape;653;p44"/>
          <p:cNvSpPr/>
          <p:nvPr/>
        </p:nvSpPr>
        <p:spPr>
          <a:xfrm>
            <a:off x="6309360" y="1295025"/>
            <a:ext cx="194400" cy="745200"/>
          </a:xfrm>
          <a:prstGeom prst="roundRect">
            <a:avLst>
              <a:gd fmla="val 29375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4"/>
          <p:cNvSpPr/>
          <p:nvPr/>
        </p:nvSpPr>
        <p:spPr>
          <a:xfrm>
            <a:off x="3036288" y="2516700"/>
            <a:ext cx="716400" cy="57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655" name="Google Shape;655;p44"/>
          <p:cNvSpPr/>
          <p:nvPr/>
        </p:nvSpPr>
        <p:spPr>
          <a:xfrm>
            <a:off x="3036288" y="3811100"/>
            <a:ext cx="716400" cy="16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6" name="Google Shape;656;p44"/>
          <p:cNvSpPr/>
          <p:nvPr/>
        </p:nvSpPr>
        <p:spPr>
          <a:xfrm>
            <a:off x="4669388" y="2538275"/>
            <a:ext cx="466800" cy="74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4"/>
          <p:cNvSpPr/>
          <p:nvPr/>
        </p:nvSpPr>
        <p:spPr>
          <a:xfrm>
            <a:off x="4669388" y="3851400"/>
            <a:ext cx="466800" cy="20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4"/>
          <p:cNvSpPr/>
          <p:nvPr/>
        </p:nvSpPr>
        <p:spPr>
          <a:xfrm>
            <a:off x="6313910" y="2538275"/>
            <a:ext cx="194400" cy="745200"/>
          </a:xfrm>
          <a:prstGeom prst="roundRect">
            <a:avLst>
              <a:gd fmla="val 29375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4"/>
          <p:cNvSpPr/>
          <p:nvPr/>
        </p:nvSpPr>
        <p:spPr>
          <a:xfrm>
            <a:off x="6313910" y="4570725"/>
            <a:ext cx="194400" cy="125100"/>
          </a:xfrm>
          <a:prstGeom prst="roundRect">
            <a:avLst>
              <a:gd fmla="val 29375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0" name="Google Shape;660;p44"/>
          <p:cNvCxnSpPr>
            <a:endCxn id="656" idx="0"/>
          </p:cNvCxnSpPr>
          <p:nvPr/>
        </p:nvCxnSpPr>
        <p:spPr>
          <a:xfrm>
            <a:off x="4902788" y="2094575"/>
            <a:ext cx="0" cy="443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44"/>
          <p:cNvCxnSpPr>
            <a:endCxn id="657" idx="0"/>
          </p:cNvCxnSpPr>
          <p:nvPr/>
        </p:nvCxnSpPr>
        <p:spPr>
          <a:xfrm>
            <a:off x="4902788" y="3283500"/>
            <a:ext cx="0" cy="567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44"/>
          <p:cNvCxnSpPr>
            <a:stCxn id="653" idx="2"/>
            <a:endCxn id="658" idx="0"/>
          </p:cNvCxnSpPr>
          <p:nvPr/>
        </p:nvCxnSpPr>
        <p:spPr>
          <a:xfrm>
            <a:off x="6406560" y="2040225"/>
            <a:ext cx="4500" cy="49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44"/>
          <p:cNvCxnSpPr>
            <a:endCxn id="659" idx="0"/>
          </p:cNvCxnSpPr>
          <p:nvPr/>
        </p:nvCxnSpPr>
        <p:spPr>
          <a:xfrm>
            <a:off x="6404210" y="3283425"/>
            <a:ext cx="6900" cy="128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44"/>
          <p:cNvSpPr txBox="1"/>
          <p:nvPr/>
        </p:nvSpPr>
        <p:spPr>
          <a:xfrm>
            <a:off x="1081525" y="1496400"/>
            <a:ext cx="126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Spectrogram: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4"/>
          <p:cNvSpPr txBox="1"/>
          <p:nvPr/>
        </p:nvSpPr>
        <p:spPr>
          <a:xfrm>
            <a:off x="1081525" y="2721688"/>
            <a:ext cx="126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Azigram: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44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Rocky Mountain Arsenal NWR sounds like:</a:t>
            </a:r>
            <a:endParaRPr/>
          </a:p>
        </p:txBody>
      </p:sp>
      <p:sp>
        <p:nvSpPr>
          <p:cNvPr id="667" name="Google Shape;667;p44"/>
          <p:cNvSpPr txBox="1"/>
          <p:nvPr/>
        </p:nvSpPr>
        <p:spPr>
          <a:xfrm>
            <a:off x="1975750" y="741513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Here is a typical 10-second segment from the recording: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8" name="Google Shape;668;p44"/>
          <p:cNvCxnSpPr>
            <a:stCxn id="652" idx="2"/>
            <a:endCxn id="654" idx="0"/>
          </p:cNvCxnSpPr>
          <p:nvPr/>
        </p:nvCxnSpPr>
        <p:spPr>
          <a:xfrm>
            <a:off x="3394488" y="1874325"/>
            <a:ext cx="0" cy="642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44"/>
          <p:cNvCxnSpPr>
            <a:stCxn id="654" idx="2"/>
            <a:endCxn id="655" idx="0"/>
          </p:cNvCxnSpPr>
          <p:nvPr/>
        </p:nvCxnSpPr>
        <p:spPr>
          <a:xfrm>
            <a:off x="3394488" y="3096000"/>
            <a:ext cx="0" cy="71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0" name="Google Shape;670;p44" title="10_seconds.wa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9425" y="791650"/>
            <a:ext cx="36930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5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6" name="Google Shape;676;p45"/>
          <p:cNvGrpSpPr/>
          <p:nvPr/>
        </p:nvGrpSpPr>
        <p:grpSpPr>
          <a:xfrm>
            <a:off x="1779975" y="368275"/>
            <a:ext cx="5533500" cy="1602080"/>
            <a:chOff x="1779975" y="368275"/>
            <a:chExt cx="5533500" cy="1602080"/>
          </a:xfrm>
        </p:grpSpPr>
        <p:sp>
          <p:nvSpPr>
            <p:cNvPr id="677" name="Google Shape;677;p45"/>
            <p:cNvSpPr/>
            <p:nvPr/>
          </p:nvSpPr>
          <p:spPr>
            <a:xfrm>
              <a:off x="1779975" y="368275"/>
              <a:ext cx="5533500" cy="1602000"/>
            </a:xfrm>
            <a:prstGeom prst="roundRect">
              <a:avLst>
                <a:gd fmla="val 857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8" name="Google Shape;678;p45"/>
            <p:cNvPicPr preferRelativeResize="0"/>
            <p:nvPr/>
          </p:nvPicPr>
          <p:blipFill rotWithShape="1">
            <a:blip r:embed="rId3">
              <a:alphaModFix/>
            </a:blip>
            <a:srcRect b="0" l="0" r="7063" t="0"/>
            <a:stretch/>
          </p:blipFill>
          <p:spPr>
            <a:xfrm>
              <a:off x="1889950" y="397588"/>
              <a:ext cx="5356663" cy="1572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9" name="Google Shape;679;p45"/>
          <p:cNvGrpSpPr/>
          <p:nvPr/>
        </p:nvGrpSpPr>
        <p:grpSpPr>
          <a:xfrm>
            <a:off x="1253775" y="2510525"/>
            <a:ext cx="6585900" cy="2470812"/>
            <a:chOff x="1253775" y="2510525"/>
            <a:chExt cx="6585900" cy="2470812"/>
          </a:xfrm>
        </p:grpSpPr>
        <p:sp>
          <p:nvSpPr>
            <p:cNvPr id="680" name="Google Shape;680;p45"/>
            <p:cNvSpPr/>
            <p:nvPr/>
          </p:nvSpPr>
          <p:spPr>
            <a:xfrm>
              <a:off x="1253775" y="2510525"/>
              <a:ext cx="6585900" cy="2470800"/>
            </a:xfrm>
            <a:prstGeom prst="roundRect">
              <a:avLst>
                <a:gd fmla="val 532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1" name="Google Shape;681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34229" y="2561388"/>
              <a:ext cx="6275522" cy="2419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2" name="Google Shape;682;p45"/>
          <p:cNvGrpSpPr/>
          <p:nvPr/>
        </p:nvGrpSpPr>
        <p:grpSpPr>
          <a:xfrm>
            <a:off x="1835250" y="2055750"/>
            <a:ext cx="5695800" cy="369300"/>
            <a:chOff x="1835250" y="2055750"/>
            <a:chExt cx="5695800" cy="369300"/>
          </a:xfrm>
        </p:grpSpPr>
        <p:sp>
          <p:nvSpPr>
            <p:cNvPr id="683" name="Google Shape;683;p45"/>
            <p:cNvSpPr/>
            <p:nvPr/>
          </p:nvSpPr>
          <p:spPr>
            <a:xfrm>
              <a:off x="1835250" y="2075251"/>
              <a:ext cx="162300" cy="330300"/>
            </a:xfrm>
            <a:prstGeom prst="downArrow">
              <a:avLst>
                <a:gd fmla="val 30424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5"/>
            <p:cNvSpPr txBox="1"/>
            <p:nvPr/>
          </p:nvSpPr>
          <p:spPr>
            <a:xfrm>
              <a:off x="1997550" y="2055750"/>
              <a:ext cx="553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alibri"/>
                  <a:ea typeface="Calibri"/>
                  <a:cs typeface="Calibri"/>
                  <a:sym typeface="Calibri"/>
                </a:rPr>
                <a:t>take overlapping time windows, </a:t>
              </a:r>
              <a:r>
                <a:rPr b="1" lang="en" sz="1200">
                  <a:latin typeface="Calibri"/>
                  <a:ea typeface="Calibri"/>
                  <a:cs typeface="Calibri"/>
                  <a:sym typeface="Calibri"/>
                </a:rPr>
                <a:t>fit GMM to azimuth samples, group components</a:t>
              </a:r>
              <a:endParaRPr b="1"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6"/>
          <p:cNvSpPr/>
          <p:nvPr/>
        </p:nvSpPr>
        <p:spPr>
          <a:xfrm>
            <a:off x="182850" y="273600"/>
            <a:ext cx="87783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46"/>
          <p:cNvPicPr preferRelativeResize="0"/>
          <p:nvPr/>
        </p:nvPicPr>
        <p:blipFill rotWithShape="1">
          <a:blip r:embed="rId3">
            <a:alphaModFix/>
          </a:blip>
          <a:srcRect b="10594" l="0" r="8650" t="0"/>
          <a:stretch/>
        </p:blipFill>
        <p:spPr>
          <a:xfrm>
            <a:off x="2384988" y="273600"/>
            <a:ext cx="4486927" cy="11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6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2" name="Google Shape;692;p46"/>
          <p:cNvGrpSpPr/>
          <p:nvPr/>
        </p:nvGrpSpPr>
        <p:grpSpPr>
          <a:xfrm>
            <a:off x="244875" y="1580350"/>
            <a:ext cx="8697752" cy="3563150"/>
            <a:chOff x="244875" y="1580350"/>
            <a:chExt cx="8697752" cy="3563150"/>
          </a:xfrm>
        </p:grpSpPr>
        <p:pic>
          <p:nvPicPr>
            <p:cNvPr id="693" name="Google Shape;693;p46"/>
            <p:cNvPicPr preferRelativeResize="0"/>
            <p:nvPr/>
          </p:nvPicPr>
          <p:blipFill rotWithShape="1">
            <a:blip r:embed="rId4">
              <a:alphaModFix/>
            </a:blip>
            <a:srcRect b="0" l="0" r="8466" t="0"/>
            <a:stretch/>
          </p:blipFill>
          <p:spPr>
            <a:xfrm>
              <a:off x="244875" y="1580350"/>
              <a:ext cx="4370627" cy="128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46"/>
            <p:cNvPicPr preferRelativeResize="0"/>
            <p:nvPr/>
          </p:nvPicPr>
          <p:blipFill rotWithShape="1">
            <a:blip r:embed="rId5">
              <a:alphaModFix/>
            </a:blip>
            <a:srcRect b="0" l="0" r="8466" t="0"/>
            <a:stretch/>
          </p:blipFill>
          <p:spPr>
            <a:xfrm>
              <a:off x="244875" y="2713075"/>
              <a:ext cx="4370627" cy="128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46"/>
            <p:cNvPicPr preferRelativeResize="0"/>
            <p:nvPr/>
          </p:nvPicPr>
          <p:blipFill rotWithShape="1">
            <a:blip r:embed="rId6">
              <a:alphaModFix/>
            </a:blip>
            <a:srcRect b="0" l="0" r="8466" t="0"/>
            <a:stretch/>
          </p:blipFill>
          <p:spPr>
            <a:xfrm>
              <a:off x="244875" y="3863325"/>
              <a:ext cx="4370627" cy="128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46"/>
            <p:cNvPicPr preferRelativeResize="0"/>
            <p:nvPr/>
          </p:nvPicPr>
          <p:blipFill rotWithShape="1">
            <a:blip r:embed="rId7">
              <a:alphaModFix/>
            </a:blip>
            <a:srcRect b="0" l="0" r="8466" t="0"/>
            <a:stretch/>
          </p:blipFill>
          <p:spPr>
            <a:xfrm>
              <a:off x="4572000" y="1580350"/>
              <a:ext cx="4370627" cy="128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46"/>
            <p:cNvPicPr preferRelativeResize="0"/>
            <p:nvPr/>
          </p:nvPicPr>
          <p:blipFill rotWithShape="1">
            <a:blip r:embed="rId8">
              <a:alphaModFix/>
            </a:blip>
            <a:srcRect b="0" l="0" r="8466" t="0"/>
            <a:stretch/>
          </p:blipFill>
          <p:spPr>
            <a:xfrm>
              <a:off x="4572000" y="2713075"/>
              <a:ext cx="4370627" cy="128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46"/>
            <p:cNvPicPr preferRelativeResize="0"/>
            <p:nvPr/>
          </p:nvPicPr>
          <p:blipFill rotWithShape="1">
            <a:blip r:embed="rId9">
              <a:alphaModFix/>
            </a:blip>
            <a:srcRect b="0" l="0" r="8466" t="0"/>
            <a:stretch/>
          </p:blipFill>
          <p:spPr>
            <a:xfrm>
              <a:off x="4572000" y="3863325"/>
              <a:ext cx="4370627" cy="128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9" name="Google Shape;699;p46"/>
          <p:cNvGrpSpPr/>
          <p:nvPr/>
        </p:nvGrpSpPr>
        <p:grpSpPr>
          <a:xfrm>
            <a:off x="4078598" y="1745710"/>
            <a:ext cx="4685712" cy="2683275"/>
            <a:chOff x="4078598" y="1745710"/>
            <a:chExt cx="4685712" cy="2683275"/>
          </a:xfrm>
        </p:grpSpPr>
        <p:pic>
          <p:nvPicPr>
            <p:cNvPr id="700" name="Google Shape;700;p46" title="source_0.wav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78598" y="174571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46" title="source_3.wav">
              <a:hlinkClick r:id="rId12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78600" y="29044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46" title="source_4.wav">
              <a:hlinkClick r:id="rId13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78600" y="406322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46" title="source_5.wav">
              <a:hlinkClick r:id="rId14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398550" y="1768938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46" title="source_6.wav">
              <a:hlinkClick r:id="rId15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398550" y="29044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46" title="source_7.wav">
              <a:hlinkClick r:id="rId16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398550" y="406322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7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Deep-Learning-Based Classification</a:t>
            </a:r>
            <a:endParaRPr/>
          </a:p>
        </p:txBody>
      </p:sp>
      <p:sp>
        <p:nvSpPr>
          <p:cNvPr id="711" name="Google Shape;711;p47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2" name="Google Shape;712;p47"/>
          <p:cNvGrpSpPr/>
          <p:nvPr/>
        </p:nvGrpSpPr>
        <p:grpSpPr>
          <a:xfrm>
            <a:off x="2187875" y="722750"/>
            <a:ext cx="4343450" cy="2392399"/>
            <a:chOff x="2187875" y="722750"/>
            <a:chExt cx="4343450" cy="2392399"/>
          </a:xfrm>
        </p:grpSpPr>
        <p:sp>
          <p:nvSpPr>
            <p:cNvPr id="713" name="Google Shape;713;p47"/>
            <p:cNvSpPr/>
            <p:nvPr/>
          </p:nvSpPr>
          <p:spPr>
            <a:xfrm>
              <a:off x="2187875" y="1233450"/>
              <a:ext cx="2719200" cy="1262100"/>
            </a:xfrm>
            <a:prstGeom prst="roundRect">
              <a:avLst>
                <a:gd fmla="val 8233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4" name="Google Shape;714;p47"/>
            <p:cNvPicPr preferRelativeResize="0"/>
            <p:nvPr/>
          </p:nvPicPr>
          <p:blipFill rotWithShape="1">
            <a:blip r:embed="rId3">
              <a:alphaModFix/>
            </a:blip>
            <a:srcRect b="10700" l="66598" r="0" t="2659"/>
            <a:stretch/>
          </p:blipFill>
          <p:spPr>
            <a:xfrm>
              <a:off x="5035675" y="722750"/>
              <a:ext cx="1495650" cy="239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5" name="Google Shape;715;p47"/>
            <p:cNvSpPr txBox="1"/>
            <p:nvPr/>
          </p:nvSpPr>
          <p:spPr>
            <a:xfrm>
              <a:off x="2187875" y="1233450"/>
              <a:ext cx="27192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BirdNET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, developed by the K. Lisa Yang Center at the Cornell Lab of Ornithology, is one example of an automated passive acoustic monitoring system.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47"/>
          <p:cNvGrpSpPr/>
          <p:nvPr/>
        </p:nvGrpSpPr>
        <p:grpSpPr>
          <a:xfrm>
            <a:off x="208050" y="3236525"/>
            <a:ext cx="8748000" cy="1639800"/>
            <a:chOff x="208050" y="3236525"/>
            <a:chExt cx="8748000" cy="1639800"/>
          </a:xfrm>
        </p:grpSpPr>
        <p:grpSp>
          <p:nvGrpSpPr>
            <p:cNvPr id="717" name="Google Shape;717;p47"/>
            <p:cNvGrpSpPr/>
            <p:nvPr/>
          </p:nvGrpSpPr>
          <p:grpSpPr>
            <a:xfrm>
              <a:off x="208050" y="3236525"/>
              <a:ext cx="8748000" cy="1639800"/>
              <a:chOff x="208050" y="3236525"/>
              <a:chExt cx="8748000" cy="1639800"/>
            </a:xfrm>
          </p:grpSpPr>
          <p:sp>
            <p:nvSpPr>
              <p:cNvPr id="718" name="Google Shape;718;p47"/>
              <p:cNvSpPr/>
              <p:nvPr/>
            </p:nvSpPr>
            <p:spPr>
              <a:xfrm>
                <a:off x="208050" y="3236525"/>
                <a:ext cx="8748000" cy="1639800"/>
              </a:xfrm>
              <a:prstGeom prst="roundRect">
                <a:avLst>
                  <a:gd fmla="val 8233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 txBox="1"/>
              <p:nvPr/>
            </p:nvSpPr>
            <p:spPr>
              <a:xfrm>
                <a:off x="329288" y="3285263"/>
                <a:ext cx="24897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A repository of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b="1" lang="en" sz="1300">
                    <a:latin typeface="Calibri"/>
                    <a:ea typeface="Calibri"/>
                    <a:cs typeface="Calibri"/>
                    <a:sym typeface="Calibri"/>
                  </a:rPr>
                  <a:t>labeled </a:t>
                </a:r>
                <a:r>
                  <a:rPr b="1" lang="en" sz="1300">
                    <a:latin typeface="Calibri"/>
                    <a:ea typeface="Calibri"/>
                    <a:cs typeface="Calibri"/>
                    <a:sym typeface="Calibri"/>
                  </a:rPr>
                  <a:t>birdsong 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submitted 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by birders…</a:t>
                </a:r>
                <a:endParaRPr sz="13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20" name="Google Shape;720;p47"/>
              <p:cNvCxnSpPr/>
              <p:nvPr/>
            </p:nvCxnSpPr>
            <p:spPr>
              <a:xfrm flipH="1" rot="10800000">
                <a:off x="2900925" y="4135975"/>
                <a:ext cx="313500" cy="4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21" name="Google Shape;721;p47"/>
              <p:cNvSpPr txBox="1"/>
              <p:nvPr/>
            </p:nvSpPr>
            <p:spPr>
              <a:xfrm>
                <a:off x="3322950" y="3236525"/>
                <a:ext cx="24897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…is used to 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train a </a:t>
                </a:r>
                <a:r>
                  <a:rPr b="1" lang="en" sz="1300"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b="1" lang="en" sz="1300">
                    <a:latin typeface="Calibri"/>
                    <a:ea typeface="Calibri"/>
                    <a:cs typeface="Calibri"/>
                    <a:sym typeface="Calibri"/>
                  </a:rPr>
                  <a:t>onvolutional neural network…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13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22" name="Google Shape;722;p4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53962" y="3888100"/>
                <a:ext cx="2240351" cy="756415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23" name="Google Shape;723;p47"/>
              <p:cNvSpPr txBox="1"/>
              <p:nvPr/>
            </p:nvSpPr>
            <p:spPr>
              <a:xfrm>
                <a:off x="6316588" y="3285275"/>
                <a:ext cx="25440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…which outputs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b="1" lang="en" sz="1300">
                    <a:latin typeface="Calibri"/>
                    <a:ea typeface="Calibri"/>
                    <a:cs typeface="Calibri"/>
                    <a:sym typeface="Calibri"/>
                  </a:rPr>
                  <a:t>prediction</a:t>
                </a:r>
                <a:r>
                  <a:rPr b="1" lang="en" sz="1300">
                    <a:latin typeface="Calibri"/>
                    <a:ea typeface="Calibri"/>
                    <a:cs typeface="Calibri"/>
                    <a:sym typeface="Calibri"/>
                  </a:rPr>
                  <a:t> probabilities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" sz="1300">
                    <a:latin typeface="Calibri"/>
                    <a:ea typeface="Calibri"/>
                    <a:cs typeface="Calibri"/>
                    <a:sym typeface="Calibri"/>
                  </a:rPr>
                  <a:t>across ~3000 species.</a:t>
                </a:r>
                <a:endParaRPr sz="13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24" name="Google Shape;724;p4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58150" y="3734137"/>
                <a:ext cx="2240350" cy="11201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25" name="Google Shape;725;p47"/>
              <p:cNvCxnSpPr/>
              <p:nvPr/>
            </p:nvCxnSpPr>
            <p:spPr>
              <a:xfrm flipH="1" rot="10800000">
                <a:off x="5892875" y="4135963"/>
                <a:ext cx="313500" cy="4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726" name="Google Shape;726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31325" y="3946150"/>
              <a:ext cx="628349" cy="47125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27" name="Google Shape;727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74425" y="3946150"/>
              <a:ext cx="628349" cy="47125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28" name="Google Shape;728;p47"/>
            <p:cNvSpPr txBox="1"/>
            <p:nvPr/>
          </p:nvSpPr>
          <p:spPr>
            <a:xfrm>
              <a:off x="6552850" y="4417400"/>
              <a:ext cx="585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alibri"/>
                  <a:ea typeface="Calibri"/>
                  <a:cs typeface="Calibri"/>
                  <a:sym typeface="Calibri"/>
                </a:rPr>
                <a:t>0.56</a:t>
              </a:r>
              <a:endParaRPr b="1"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 txBox="1"/>
            <p:nvPr/>
          </p:nvSpPr>
          <p:spPr>
            <a:xfrm>
              <a:off x="7274425" y="4417400"/>
              <a:ext cx="62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alibri"/>
                  <a:ea typeface="Calibri"/>
                  <a:cs typeface="Calibri"/>
                  <a:sym typeface="Calibri"/>
                </a:rPr>
                <a:t>0.82</a:t>
              </a:r>
              <a:endParaRPr b="1"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 txBox="1"/>
            <p:nvPr/>
          </p:nvSpPr>
          <p:spPr>
            <a:xfrm>
              <a:off x="8017675" y="4417400"/>
              <a:ext cx="6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alibri"/>
                  <a:ea typeface="Calibri"/>
                  <a:cs typeface="Calibri"/>
                  <a:sym typeface="Calibri"/>
                </a:rPr>
                <a:t>0.11</a:t>
              </a:r>
              <a:endParaRPr b="1"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1" name="Google Shape;731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17525" y="3923600"/>
              <a:ext cx="658382" cy="493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8"/>
          <p:cNvSpPr/>
          <p:nvPr/>
        </p:nvSpPr>
        <p:spPr>
          <a:xfrm>
            <a:off x="182850" y="273600"/>
            <a:ext cx="87783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48"/>
          <p:cNvPicPr preferRelativeResize="0"/>
          <p:nvPr/>
        </p:nvPicPr>
        <p:blipFill rotWithShape="1">
          <a:blip r:embed="rId3">
            <a:alphaModFix/>
          </a:blip>
          <a:srcRect b="10594" l="0" r="8650" t="0"/>
          <a:stretch/>
        </p:blipFill>
        <p:spPr>
          <a:xfrm>
            <a:off x="2384988" y="273600"/>
            <a:ext cx="4486927" cy="11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8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48"/>
          <p:cNvSpPr txBox="1"/>
          <p:nvPr/>
        </p:nvSpPr>
        <p:spPr>
          <a:xfrm>
            <a:off x="244875" y="636475"/>
            <a:ext cx="217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What are the classifications for the 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original spectrogram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0" name="Google Shape;740;p48"/>
          <p:cNvGrpSpPr/>
          <p:nvPr/>
        </p:nvGrpSpPr>
        <p:grpSpPr>
          <a:xfrm>
            <a:off x="2736850" y="468125"/>
            <a:ext cx="1242175" cy="811500"/>
            <a:chOff x="2736850" y="468125"/>
            <a:chExt cx="1242175" cy="811500"/>
          </a:xfrm>
        </p:grpSpPr>
        <p:sp>
          <p:nvSpPr>
            <p:cNvPr id="741" name="Google Shape;741;p48"/>
            <p:cNvSpPr/>
            <p:nvPr/>
          </p:nvSpPr>
          <p:spPr>
            <a:xfrm>
              <a:off x="2761925" y="468125"/>
              <a:ext cx="12171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2" name="Google Shape;74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8714" y="916351"/>
              <a:ext cx="430105" cy="31919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43" name="Google Shape;743;p48"/>
            <p:cNvSpPr txBox="1"/>
            <p:nvPr/>
          </p:nvSpPr>
          <p:spPr>
            <a:xfrm>
              <a:off x="2736850" y="57002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0.11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8"/>
          <p:cNvGrpSpPr/>
          <p:nvPr/>
        </p:nvGrpSpPr>
        <p:grpSpPr>
          <a:xfrm>
            <a:off x="5173074" y="468125"/>
            <a:ext cx="1785675" cy="811500"/>
            <a:chOff x="5173074" y="468125"/>
            <a:chExt cx="1785675" cy="811500"/>
          </a:xfrm>
        </p:grpSpPr>
        <p:sp>
          <p:nvSpPr>
            <p:cNvPr id="745" name="Google Shape;745;p48"/>
            <p:cNvSpPr/>
            <p:nvPr/>
          </p:nvSpPr>
          <p:spPr>
            <a:xfrm>
              <a:off x="5173074" y="468125"/>
              <a:ext cx="1188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5770449" y="468125"/>
              <a:ext cx="1188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8"/>
            <p:cNvSpPr txBox="1"/>
            <p:nvPr/>
          </p:nvSpPr>
          <p:spPr>
            <a:xfrm>
              <a:off x="5195963" y="57002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0.32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8"/>
            <p:cNvSpPr txBox="1"/>
            <p:nvPr/>
          </p:nvSpPr>
          <p:spPr>
            <a:xfrm>
              <a:off x="5770438" y="57002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0.19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9" name="Google Shape;74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5285" y="916525"/>
              <a:ext cx="430099" cy="318853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50" name="Google Shape;750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9760" y="916525"/>
              <a:ext cx="430099" cy="318853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751" name="Google Shape;751;p48"/>
          <p:cNvSpPr txBox="1"/>
          <p:nvPr/>
        </p:nvSpPr>
        <p:spPr>
          <a:xfrm>
            <a:off x="6809450" y="636475"/>
            <a:ext cx="204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What are the classifications for the 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sources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48"/>
          <p:cNvPicPr preferRelativeResize="0"/>
          <p:nvPr/>
        </p:nvPicPr>
        <p:blipFill rotWithShape="1">
          <a:blip r:embed="rId6">
            <a:alphaModFix/>
          </a:blip>
          <a:srcRect b="0" l="0" r="8466" t="0"/>
          <a:stretch/>
        </p:blipFill>
        <p:spPr>
          <a:xfrm>
            <a:off x="244875" y="1580350"/>
            <a:ext cx="4370627" cy="12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8"/>
          <p:cNvPicPr preferRelativeResize="0"/>
          <p:nvPr/>
        </p:nvPicPr>
        <p:blipFill rotWithShape="1">
          <a:blip r:embed="rId7">
            <a:alphaModFix/>
          </a:blip>
          <a:srcRect b="0" l="0" r="8466" t="0"/>
          <a:stretch/>
        </p:blipFill>
        <p:spPr>
          <a:xfrm>
            <a:off x="244875" y="2713075"/>
            <a:ext cx="4370627" cy="128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48"/>
          <p:cNvGrpSpPr/>
          <p:nvPr/>
        </p:nvGrpSpPr>
        <p:grpSpPr>
          <a:xfrm>
            <a:off x="3931588" y="468125"/>
            <a:ext cx="1238612" cy="811500"/>
            <a:chOff x="3931588" y="468125"/>
            <a:chExt cx="1238612" cy="811500"/>
          </a:xfrm>
        </p:grpSpPr>
        <p:sp>
          <p:nvSpPr>
            <p:cNvPr id="755" name="Google Shape;755;p48"/>
            <p:cNvSpPr/>
            <p:nvPr/>
          </p:nvSpPr>
          <p:spPr>
            <a:xfrm>
              <a:off x="3981899" y="468125"/>
              <a:ext cx="1188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8"/>
            <p:cNvSpPr txBox="1"/>
            <p:nvPr/>
          </p:nvSpPr>
          <p:spPr>
            <a:xfrm>
              <a:off x="4444338" y="57002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0.11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8"/>
            <p:cNvSpPr txBox="1"/>
            <p:nvPr/>
          </p:nvSpPr>
          <p:spPr>
            <a:xfrm>
              <a:off x="3931588" y="57002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0.18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8" name="Google Shape;758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14263" y="916350"/>
              <a:ext cx="430099" cy="3192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59" name="Google Shape;759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05338" y="915925"/>
              <a:ext cx="426720" cy="32004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760" name="Google Shape;760;p48"/>
          <p:cNvGrpSpPr/>
          <p:nvPr/>
        </p:nvGrpSpPr>
        <p:grpSpPr>
          <a:xfrm>
            <a:off x="2343350" y="1760250"/>
            <a:ext cx="1173813" cy="811500"/>
            <a:chOff x="2343350" y="1760250"/>
            <a:chExt cx="1173813" cy="811500"/>
          </a:xfrm>
        </p:grpSpPr>
        <p:sp>
          <p:nvSpPr>
            <p:cNvPr id="761" name="Google Shape;761;p48"/>
            <p:cNvSpPr/>
            <p:nvPr/>
          </p:nvSpPr>
          <p:spPr>
            <a:xfrm>
              <a:off x="2343350" y="1760250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2" name="Google Shape;762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27763" y="2226425"/>
              <a:ext cx="430099" cy="3192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63" name="Google Shape;763;p48"/>
            <p:cNvSpPr txBox="1"/>
            <p:nvPr/>
          </p:nvSpPr>
          <p:spPr>
            <a:xfrm>
              <a:off x="2968463" y="188730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0.11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64" name="Google Shape;764;p48"/>
          <p:cNvPicPr preferRelativeResize="0"/>
          <p:nvPr/>
        </p:nvPicPr>
        <p:blipFill rotWithShape="1">
          <a:blip r:embed="rId10">
            <a:alphaModFix/>
          </a:blip>
          <a:srcRect b="0" l="0" r="8466" t="0"/>
          <a:stretch/>
        </p:blipFill>
        <p:spPr>
          <a:xfrm>
            <a:off x="4572000" y="2713075"/>
            <a:ext cx="4370627" cy="128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" name="Google Shape;765;p48"/>
          <p:cNvGrpSpPr/>
          <p:nvPr/>
        </p:nvGrpSpPr>
        <p:grpSpPr>
          <a:xfrm>
            <a:off x="5492875" y="2871500"/>
            <a:ext cx="1753082" cy="835875"/>
            <a:chOff x="5492875" y="2871500"/>
            <a:chExt cx="1753082" cy="835875"/>
          </a:xfrm>
        </p:grpSpPr>
        <p:sp>
          <p:nvSpPr>
            <p:cNvPr id="766" name="Google Shape;766;p48"/>
            <p:cNvSpPr/>
            <p:nvPr/>
          </p:nvSpPr>
          <p:spPr>
            <a:xfrm>
              <a:off x="5513832" y="28958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6084657" y="28958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8" name="Google Shape;768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52175" y="3354725"/>
              <a:ext cx="430099" cy="3192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69" name="Google Shape;769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51238" y="3354300"/>
              <a:ext cx="426720" cy="32004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70" name="Google Shape;770;p48"/>
            <p:cNvSpPr txBox="1"/>
            <p:nvPr/>
          </p:nvSpPr>
          <p:spPr>
            <a:xfrm>
              <a:off x="5492875" y="287150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0.60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8"/>
            <p:cNvSpPr txBox="1"/>
            <p:nvPr/>
          </p:nvSpPr>
          <p:spPr>
            <a:xfrm>
              <a:off x="5492875" y="3048188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0.46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8"/>
            <p:cNvSpPr txBox="1"/>
            <p:nvPr/>
          </p:nvSpPr>
          <p:spPr>
            <a:xfrm>
              <a:off x="6090250" y="287150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0.16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8"/>
            <p:cNvSpPr txBox="1"/>
            <p:nvPr/>
          </p:nvSpPr>
          <p:spPr>
            <a:xfrm>
              <a:off x="6090250" y="3048188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0.13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p48"/>
          <p:cNvGrpSpPr/>
          <p:nvPr/>
        </p:nvGrpSpPr>
        <p:grpSpPr>
          <a:xfrm>
            <a:off x="592900" y="2895875"/>
            <a:ext cx="1750450" cy="811500"/>
            <a:chOff x="592900" y="2895875"/>
            <a:chExt cx="1750450" cy="811500"/>
          </a:xfrm>
        </p:grpSpPr>
        <p:sp>
          <p:nvSpPr>
            <p:cNvPr id="775" name="Google Shape;775;p48"/>
            <p:cNvSpPr/>
            <p:nvPr/>
          </p:nvSpPr>
          <p:spPr>
            <a:xfrm>
              <a:off x="611225" y="28958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1182050" y="28958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7" name="Google Shape;77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189" y="3354726"/>
              <a:ext cx="430105" cy="31919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78" name="Google Shape;778;p48"/>
            <p:cNvSpPr txBox="1"/>
            <p:nvPr/>
          </p:nvSpPr>
          <p:spPr>
            <a:xfrm>
              <a:off x="592900" y="297925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0.98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8"/>
            <p:cNvSpPr txBox="1"/>
            <p:nvPr/>
          </p:nvSpPr>
          <p:spPr>
            <a:xfrm>
              <a:off x="1182050" y="297925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0.69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0" name="Google Shape;780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41339" y="3340026"/>
              <a:ext cx="430105" cy="31919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781" name="Google Shape;781;p48"/>
          <p:cNvPicPr preferRelativeResize="0"/>
          <p:nvPr/>
        </p:nvPicPr>
        <p:blipFill rotWithShape="1">
          <a:blip r:embed="rId11">
            <a:alphaModFix/>
          </a:blip>
          <a:srcRect b="0" l="0" r="8466" t="0"/>
          <a:stretch/>
        </p:blipFill>
        <p:spPr>
          <a:xfrm>
            <a:off x="4572000" y="1580350"/>
            <a:ext cx="4370627" cy="128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48"/>
          <p:cNvGrpSpPr/>
          <p:nvPr/>
        </p:nvGrpSpPr>
        <p:grpSpPr>
          <a:xfrm>
            <a:off x="4932050" y="1760250"/>
            <a:ext cx="1734225" cy="811500"/>
            <a:chOff x="4932050" y="1760250"/>
            <a:chExt cx="1734225" cy="811500"/>
          </a:xfrm>
        </p:grpSpPr>
        <p:sp>
          <p:nvSpPr>
            <p:cNvPr id="783" name="Google Shape;783;p48"/>
            <p:cNvSpPr/>
            <p:nvPr/>
          </p:nvSpPr>
          <p:spPr>
            <a:xfrm>
              <a:off x="4934150" y="1760250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5504975" y="1760250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5" name="Google Shape;785;p4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993053" y="2226003"/>
              <a:ext cx="426720" cy="32004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86" name="Google Shape;786;p48"/>
            <p:cNvSpPr txBox="1"/>
            <p:nvPr/>
          </p:nvSpPr>
          <p:spPr>
            <a:xfrm>
              <a:off x="4932050" y="182700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0.86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8"/>
            <p:cNvSpPr txBox="1"/>
            <p:nvPr/>
          </p:nvSpPr>
          <p:spPr>
            <a:xfrm>
              <a:off x="5492875" y="182700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0.81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8" name="Google Shape;788;p4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553866" y="2226003"/>
              <a:ext cx="426720" cy="32004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789" name="Google Shape;789;p48"/>
          <p:cNvPicPr preferRelativeResize="0"/>
          <p:nvPr/>
        </p:nvPicPr>
        <p:blipFill rotWithShape="1">
          <a:blip r:embed="rId13">
            <a:alphaModFix/>
          </a:blip>
          <a:srcRect b="0" l="0" r="8466" t="0"/>
          <a:stretch/>
        </p:blipFill>
        <p:spPr>
          <a:xfrm>
            <a:off x="244875" y="3863325"/>
            <a:ext cx="4370627" cy="128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0" name="Google Shape;790;p48"/>
          <p:cNvGrpSpPr/>
          <p:nvPr/>
        </p:nvGrpSpPr>
        <p:grpSpPr>
          <a:xfrm>
            <a:off x="592900" y="3982175"/>
            <a:ext cx="4073050" cy="869000"/>
            <a:chOff x="592900" y="3982175"/>
            <a:chExt cx="4073050" cy="869000"/>
          </a:xfrm>
        </p:grpSpPr>
        <p:sp>
          <p:nvSpPr>
            <p:cNvPr id="791" name="Google Shape;791;p48"/>
            <p:cNvSpPr/>
            <p:nvPr/>
          </p:nvSpPr>
          <p:spPr>
            <a:xfrm>
              <a:off x="611225" y="40396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1182050" y="40396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1772525" y="40396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2343350" y="40396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2933825" y="40396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3504650" y="40396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7" name="Google Shape;79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210" y="4477425"/>
              <a:ext cx="430099" cy="318853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98" name="Google Shape;798;p48"/>
            <p:cNvSpPr txBox="1"/>
            <p:nvPr/>
          </p:nvSpPr>
          <p:spPr>
            <a:xfrm>
              <a:off x="592900" y="398632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0.68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8"/>
            <p:cNvSpPr txBox="1"/>
            <p:nvPr/>
          </p:nvSpPr>
          <p:spPr>
            <a:xfrm>
              <a:off x="1223825" y="398632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0.66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8"/>
            <p:cNvSpPr txBox="1"/>
            <p:nvPr/>
          </p:nvSpPr>
          <p:spPr>
            <a:xfrm>
              <a:off x="2358700" y="398632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0.12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8"/>
            <p:cNvSpPr txBox="1"/>
            <p:nvPr/>
          </p:nvSpPr>
          <p:spPr>
            <a:xfrm>
              <a:off x="2944888" y="398217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0.22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8"/>
            <p:cNvSpPr txBox="1"/>
            <p:nvPr/>
          </p:nvSpPr>
          <p:spPr>
            <a:xfrm>
              <a:off x="3515688" y="398632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0.59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8"/>
            <p:cNvSpPr txBox="1"/>
            <p:nvPr/>
          </p:nvSpPr>
          <p:spPr>
            <a:xfrm>
              <a:off x="4075438" y="398217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0.42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4" name="Google Shape;804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47560" y="4477425"/>
              <a:ext cx="430099" cy="318853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05" name="Google Shape;80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04185" y="4480325"/>
              <a:ext cx="430099" cy="318853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06" name="Google Shape;806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74998" y="4498700"/>
              <a:ext cx="430099" cy="318853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07" name="Google Shape;80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45823" y="4480325"/>
              <a:ext cx="430099" cy="318853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08" name="Google Shape;808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23535" y="4480325"/>
              <a:ext cx="430099" cy="318853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09" name="Google Shape;809;p4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4575" y="4479725"/>
              <a:ext cx="426721" cy="32004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10" name="Google Shape;810;p48"/>
            <p:cNvSpPr txBox="1"/>
            <p:nvPr/>
          </p:nvSpPr>
          <p:spPr>
            <a:xfrm>
              <a:off x="1783475" y="416000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0.13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8"/>
            <p:cNvSpPr txBox="1"/>
            <p:nvPr/>
          </p:nvSpPr>
          <p:spPr>
            <a:xfrm>
              <a:off x="1783575" y="3982175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0.20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12" name="Google Shape;812;p48"/>
          <p:cNvPicPr preferRelativeResize="0"/>
          <p:nvPr/>
        </p:nvPicPr>
        <p:blipFill rotWithShape="1">
          <a:blip r:embed="rId15">
            <a:alphaModFix/>
          </a:blip>
          <a:srcRect b="0" l="0" r="8466" t="0"/>
          <a:stretch/>
        </p:blipFill>
        <p:spPr>
          <a:xfrm>
            <a:off x="4572000" y="3863325"/>
            <a:ext cx="4370627" cy="128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3" name="Google Shape;813;p48"/>
          <p:cNvGrpSpPr/>
          <p:nvPr/>
        </p:nvGrpSpPr>
        <p:grpSpPr>
          <a:xfrm>
            <a:off x="6675125" y="4039675"/>
            <a:ext cx="1732125" cy="811500"/>
            <a:chOff x="6675125" y="4039675"/>
            <a:chExt cx="1732125" cy="811500"/>
          </a:xfrm>
        </p:grpSpPr>
        <p:sp>
          <p:nvSpPr>
            <p:cNvPr id="814" name="Google Shape;814;p48"/>
            <p:cNvSpPr/>
            <p:nvPr/>
          </p:nvSpPr>
          <p:spPr>
            <a:xfrm>
              <a:off x="6675125" y="40396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7245950" y="4039675"/>
              <a:ext cx="1161300" cy="8115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6" name="Google Shape;816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16089" y="4498526"/>
              <a:ext cx="430105" cy="31919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17" name="Google Shape;817;p48"/>
            <p:cNvSpPr txBox="1"/>
            <p:nvPr/>
          </p:nvSpPr>
          <p:spPr>
            <a:xfrm>
              <a:off x="6716088" y="4076538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0.28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8"/>
            <p:cNvSpPr txBox="1"/>
            <p:nvPr/>
          </p:nvSpPr>
          <p:spPr>
            <a:xfrm>
              <a:off x="7264788" y="4076538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0.22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9" name="Google Shape;819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089" y="4498551"/>
              <a:ext cx="430105" cy="31919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820" name="Google Shape;820;p48"/>
          <p:cNvGrpSpPr/>
          <p:nvPr/>
        </p:nvGrpSpPr>
        <p:grpSpPr>
          <a:xfrm>
            <a:off x="3153687" y="673775"/>
            <a:ext cx="3239974" cy="461700"/>
            <a:chOff x="3153687" y="673775"/>
            <a:chExt cx="3239974" cy="461700"/>
          </a:xfrm>
        </p:grpSpPr>
        <p:pic>
          <p:nvPicPr>
            <p:cNvPr id="821" name="Google Shape;821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153687" y="759600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339112" y="759600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574275" y="759600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160762" y="752775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48"/>
            <p:cNvSpPr txBox="1"/>
            <p:nvPr/>
          </p:nvSpPr>
          <p:spPr>
            <a:xfrm>
              <a:off x="4793202" y="673775"/>
              <a:ext cx="344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✘</a:t>
              </a:r>
              <a:endParaRPr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48"/>
          <p:cNvGrpSpPr/>
          <p:nvPr/>
        </p:nvGrpSpPr>
        <p:grpSpPr>
          <a:xfrm>
            <a:off x="663800" y="2106150"/>
            <a:ext cx="6884999" cy="2577762"/>
            <a:chOff x="663800" y="2106150"/>
            <a:chExt cx="6884999" cy="2577762"/>
          </a:xfrm>
        </p:grpSpPr>
        <p:pic>
          <p:nvPicPr>
            <p:cNvPr id="827" name="Google Shape;827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984125" y="2152663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341375" y="2106150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888425" y="2106150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556600" y="3187350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993750" y="3187350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888425" y="3238888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725850" y="4389125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315900" y="4389125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106212" y="4325112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517175" y="4325112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984125" y="4325112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385000" y="4325112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214575" y="4325112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63800" y="4325112"/>
              <a:ext cx="232899" cy="228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48"/>
            <p:cNvSpPr txBox="1"/>
            <p:nvPr/>
          </p:nvSpPr>
          <p:spPr>
            <a:xfrm>
              <a:off x="6440452" y="3138713"/>
              <a:ext cx="344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✘</a:t>
              </a:r>
              <a:endParaRPr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8"/>
            <p:cNvSpPr txBox="1"/>
            <p:nvPr/>
          </p:nvSpPr>
          <p:spPr>
            <a:xfrm>
              <a:off x="1744177" y="4222213"/>
              <a:ext cx="344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✘</a:t>
              </a:r>
              <a:endParaRPr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9"/>
          <p:cNvSpPr/>
          <p:nvPr/>
        </p:nvSpPr>
        <p:spPr>
          <a:xfrm>
            <a:off x="2406150" y="721775"/>
            <a:ext cx="4331700" cy="4243500"/>
          </a:xfrm>
          <a:prstGeom prst="roundRect">
            <a:avLst>
              <a:gd fmla="val 37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9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Performance</a:t>
            </a:r>
            <a:r>
              <a:rPr lang="en"/>
              <a:t> Metrics</a:t>
            </a:r>
            <a:endParaRPr/>
          </a:p>
        </p:txBody>
      </p:sp>
      <p:sp>
        <p:nvSpPr>
          <p:cNvPr id="849" name="Google Shape;849;p49"/>
          <p:cNvSpPr txBox="1"/>
          <p:nvPr/>
        </p:nvSpPr>
        <p:spPr>
          <a:xfrm>
            <a:off x="2406150" y="733025"/>
            <a:ext cx="426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For a binary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task, there are four possible outcomes: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50" name="Google Shape;850;p49"/>
          <p:cNvGraphicFramePr/>
          <p:nvPr/>
        </p:nvGraphicFramePr>
        <p:xfrm>
          <a:off x="3627488" y="177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{8ED91306-943A-46B5-A453-FD4A68840D1F}</a:tableStyleId>
              </a:tblPr>
              <a:tblGrid>
                <a:gridCol w="1263550"/>
                <a:gridCol w="1263550"/>
              </a:tblGrid>
              <a:tr h="38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 positive (TP)</a:t>
                      </a:r>
                      <a:endParaRPr sz="1200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 negative (FN)</a:t>
                      </a:r>
                      <a:endParaRPr sz="1200">
                        <a:solidFill>
                          <a:srgbClr val="99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 positive (FP)</a:t>
                      </a:r>
                      <a:endParaRPr sz="1200">
                        <a:solidFill>
                          <a:srgbClr val="99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 negative (TN)</a:t>
                      </a:r>
                      <a:endParaRPr sz="1200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1" name="Google Shape;851;p49"/>
          <p:cNvSpPr txBox="1"/>
          <p:nvPr/>
        </p:nvSpPr>
        <p:spPr>
          <a:xfrm>
            <a:off x="2455450" y="3489825"/>
            <a:ext cx="228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Calibri"/>
                <a:ea typeface="Calibri"/>
                <a:cs typeface="Calibri"/>
                <a:sym typeface="Calibri"/>
              </a:rPr>
              <a:t>Recall</a:t>
            </a:r>
            <a:r>
              <a:rPr b="1" i="1" lang="en" sz="12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Of the samples labeled “positive”, how many were detected by the algorithm? 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9"/>
          <p:cNvSpPr txBox="1"/>
          <p:nvPr/>
        </p:nvSpPr>
        <p:spPr>
          <a:xfrm>
            <a:off x="2552650" y="4316000"/>
            <a:ext cx="209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Calibri"/>
                <a:ea typeface="Calibri"/>
                <a:cs typeface="Calibri"/>
                <a:sym typeface="Calibri"/>
              </a:rPr>
              <a:t>F1-score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: harmonic mean of the precision and recall.</a:t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3" name="Google Shape;853;p49"/>
          <p:cNvGrpSpPr/>
          <p:nvPr/>
        </p:nvGrpSpPr>
        <p:grpSpPr>
          <a:xfrm>
            <a:off x="2796788" y="1170432"/>
            <a:ext cx="2912563" cy="1490725"/>
            <a:chOff x="2782788" y="1131625"/>
            <a:chExt cx="2912563" cy="1490725"/>
          </a:xfrm>
        </p:grpSpPr>
        <p:sp>
          <p:nvSpPr>
            <p:cNvPr id="854" name="Google Shape;854;p49"/>
            <p:cNvSpPr txBox="1"/>
            <p:nvPr/>
          </p:nvSpPr>
          <p:spPr>
            <a:xfrm>
              <a:off x="4146288" y="1131625"/>
              <a:ext cx="1489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alibri"/>
                  <a:ea typeface="Calibri"/>
                  <a:cs typeface="Calibri"/>
                  <a:sym typeface="Calibri"/>
                </a:rPr>
                <a:t>Algorithm Prediction</a:t>
              </a:r>
              <a:endParaRPr b="1"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9"/>
            <p:cNvSpPr txBox="1"/>
            <p:nvPr/>
          </p:nvSpPr>
          <p:spPr>
            <a:xfrm rot="-5400000">
              <a:off x="2473188" y="1958750"/>
              <a:ext cx="973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alibri"/>
                  <a:ea typeface="Calibri"/>
                  <a:cs typeface="Calibri"/>
                  <a:sym typeface="Calibri"/>
                </a:rPr>
                <a:t>Human Label</a:t>
              </a:r>
              <a:endParaRPr b="1"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6" name="Google Shape;856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98675" y="1475900"/>
              <a:ext cx="354000" cy="23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5150" y="1846100"/>
              <a:ext cx="354000" cy="23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49"/>
            <p:cNvSpPr/>
            <p:nvPr/>
          </p:nvSpPr>
          <p:spPr>
            <a:xfrm>
              <a:off x="5411550" y="1469313"/>
              <a:ext cx="283800" cy="232500"/>
            </a:xfrm>
            <a:prstGeom prst="mathMultiply">
              <a:avLst>
                <a:gd fmla="val 16876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3205150" y="2230650"/>
              <a:ext cx="283800" cy="232500"/>
            </a:xfrm>
            <a:prstGeom prst="mathMultiply">
              <a:avLst>
                <a:gd fmla="val 16876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0" name="Google Shape;8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349" y="3578900"/>
            <a:ext cx="1257950" cy="456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1" name="Google Shape;861;p49"/>
          <p:cNvGrpSpPr/>
          <p:nvPr/>
        </p:nvGrpSpPr>
        <p:grpSpPr>
          <a:xfrm>
            <a:off x="2455450" y="2750925"/>
            <a:ext cx="3951625" cy="738900"/>
            <a:chOff x="2455450" y="2750925"/>
            <a:chExt cx="3951625" cy="738900"/>
          </a:xfrm>
        </p:grpSpPr>
        <p:sp>
          <p:nvSpPr>
            <p:cNvPr id="862" name="Google Shape;862;p49"/>
            <p:cNvSpPr txBox="1"/>
            <p:nvPr/>
          </p:nvSpPr>
          <p:spPr>
            <a:xfrm>
              <a:off x="2455450" y="2750925"/>
              <a:ext cx="2289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200">
                  <a:latin typeface="Calibri"/>
                  <a:ea typeface="Calibri"/>
                  <a:cs typeface="Calibri"/>
                  <a:sym typeface="Calibri"/>
                </a:rPr>
                <a:t>Precision: </a:t>
              </a:r>
              <a:r>
                <a:rPr i="1" lang="en" sz="1200">
                  <a:latin typeface="Calibri"/>
                  <a:ea typeface="Calibri"/>
                  <a:cs typeface="Calibri"/>
                  <a:sym typeface="Calibri"/>
                </a:rPr>
                <a:t>Of the algorithm’s “positive” predictions, how many are actually positive?</a:t>
              </a:r>
              <a:endParaRPr i="1"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3" name="Google Shape;863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17575" y="2773548"/>
              <a:ext cx="1489500" cy="4552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4" name="Google Shape;864;p49"/>
          <p:cNvPicPr preferRelativeResize="0"/>
          <p:nvPr/>
        </p:nvPicPr>
        <p:blipFill rotWithShape="1">
          <a:blip r:embed="rId6">
            <a:alphaModFix/>
          </a:blip>
          <a:srcRect b="0" l="0" r="85983" t="0"/>
          <a:stretch/>
        </p:blipFill>
        <p:spPr>
          <a:xfrm>
            <a:off x="4735613" y="4281150"/>
            <a:ext cx="470176" cy="6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9"/>
          <p:cNvPicPr preferRelativeResize="0"/>
          <p:nvPr/>
        </p:nvPicPr>
        <p:blipFill rotWithShape="1">
          <a:blip r:embed="rId6">
            <a:alphaModFix/>
          </a:blip>
          <a:srcRect b="0" l="54109" r="0" t="0"/>
          <a:stretch/>
        </p:blipFill>
        <p:spPr>
          <a:xfrm>
            <a:off x="5206738" y="4300550"/>
            <a:ext cx="1443556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49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0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0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0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4" name="Google Shape;874;p50"/>
          <p:cNvSpPr txBox="1"/>
          <p:nvPr/>
        </p:nvSpPr>
        <p:spPr>
          <a:xfrm>
            <a:off x="78400" y="2926725"/>
            <a:ext cx="97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with source separation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50"/>
          <p:cNvSpPr txBox="1"/>
          <p:nvPr/>
        </p:nvSpPr>
        <p:spPr>
          <a:xfrm>
            <a:off x="246575" y="2351375"/>
            <a:ext cx="8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standard classifier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50"/>
          <p:cNvPicPr preferRelativeResize="0"/>
          <p:nvPr/>
        </p:nvPicPr>
        <p:blipFill rotWithShape="1">
          <a:blip r:embed="rId3">
            <a:alphaModFix/>
          </a:blip>
          <a:srcRect b="39108" l="0" r="74704" t="30705"/>
          <a:stretch/>
        </p:blipFill>
        <p:spPr>
          <a:xfrm>
            <a:off x="1605125" y="2155375"/>
            <a:ext cx="1816873" cy="149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0"/>
          <p:cNvPicPr preferRelativeResize="0"/>
          <p:nvPr/>
        </p:nvPicPr>
        <p:blipFill rotWithShape="1">
          <a:blip r:embed="rId4">
            <a:alphaModFix/>
          </a:blip>
          <a:srcRect b="76482" l="28873" r="56354" t="16629"/>
          <a:stretch/>
        </p:blipFill>
        <p:spPr>
          <a:xfrm>
            <a:off x="1051475" y="3066243"/>
            <a:ext cx="45790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0"/>
          <p:cNvPicPr preferRelativeResize="0"/>
          <p:nvPr/>
        </p:nvPicPr>
        <p:blipFill rotWithShape="1">
          <a:blip r:embed="rId4">
            <a:alphaModFix/>
          </a:blip>
          <a:srcRect b="84865" l="28873" r="56354" t="9611"/>
          <a:stretch/>
        </p:blipFill>
        <p:spPr>
          <a:xfrm>
            <a:off x="1051475" y="2512067"/>
            <a:ext cx="457900" cy="1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0"/>
          <p:cNvSpPr txBox="1"/>
          <p:nvPr/>
        </p:nvSpPr>
        <p:spPr>
          <a:xfrm>
            <a:off x="1541250" y="273625"/>
            <a:ext cx="606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Species-Level F1 Scores: With and Without Source Separation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1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1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1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7" name="Google Shape;887;p51"/>
          <p:cNvSpPr txBox="1"/>
          <p:nvPr/>
        </p:nvSpPr>
        <p:spPr>
          <a:xfrm>
            <a:off x="1541250" y="273625"/>
            <a:ext cx="606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Species-Level F1 Scores: With and Without Source Separation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51"/>
          <p:cNvSpPr txBox="1"/>
          <p:nvPr/>
        </p:nvSpPr>
        <p:spPr>
          <a:xfrm>
            <a:off x="78400" y="2926725"/>
            <a:ext cx="97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with source separation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51"/>
          <p:cNvSpPr txBox="1"/>
          <p:nvPr/>
        </p:nvSpPr>
        <p:spPr>
          <a:xfrm>
            <a:off x="246575" y="2351375"/>
            <a:ext cx="8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standard classifier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1"/>
          <p:cNvPicPr preferRelativeResize="0"/>
          <p:nvPr/>
        </p:nvPicPr>
        <p:blipFill rotWithShape="1">
          <a:blip r:embed="rId3">
            <a:alphaModFix/>
          </a:blip>
          <a:srcRect b="8784" l="0" r="0" t="0"/>
          <a:stretch/>
        </p:blipFill>
        <p:spPr>
          <a:xfrm>
            <a:off x="1605125" y="639200"/>
            <a:ext cx="7182577" cy="450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51"/>
          <p:cNvPicPr preferRelativeResize="0"/>
          <p:nvPr/>
        </p:nvPicPr>
        <p:blipFill rotWithShape="1">
          <a:blip r:embed="rId4">
            <a:alphaModFix/>
          </a:blip>
          <a:srcRect b="76482" l="28873" r="56354" t="16629"/>
          <a:stretch/>
        </p:blipFill>
        <p:spPr>
          <a:xfrm>
            <a:off x="1051475" y="3066243"/>
            <a:ext cx="45790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51"/>
          <p:cNvPicPr preferRelativeResize="0"/>
          <p:nvPr/>
        </p:nvPicPr>
        <p:blipFill rotWithShape="1">
          <a:blip r:embed="rId4">
            <a:alphaModFix/>
          </a:blip>
          <a:srcRect b="84865" l="28873" r="56354" t="9611"/>
          <a:stretch/>
        </p:blipFill>
        <p:spPr>
          <a:xfrm>
            <a:off x="1051475" y="2512067"/>
            <a:ext cx="457900" cy="1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2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2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9" name="Google Shape;8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0" y="361987"/>
            <a:ext cx="548699" cy="4115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0" name="Google Shape;900;p52"/>
          <p:cNvSpPr txBox="1"/>
          <p:nvPr/>
        </p:nvSpPr>
        <p:spPr>
          <a:xfrm>
            <a:off x="1078700" y="321450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Common Yellowthroat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1" name="Google Shape;901;p52"/>
          <p:cNvPicPr preferRelativeResize="0"/>
          <p:nvPr/>
        </p:nvPicPr>
        <p:blipFill rotWithShape="1">
          <a:blip r:embed="rId4">
            <a:alphaModFix/>
          </a:blip>
          <a:srcRect b="0" l="49741" r="0" t="0"/>
          <a:stretch/>
        </p:blipFill>
        <p:spPr>
          <a:xfrm>
            <a:off x="264100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52"/>
          <p:cNvSpPr txBox="1"/>
          <p:nvPr/>
        </p:nvSpPr>
        <p:spPr>
          <a:xfrm>
            <a:off x="2188700" y="2626850"/>
            <a:ext cx="243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In all of these 3-second segments, BirdNET 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with source separation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predicted a 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common yellowthroat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52"/>
          <p:cNvSpPr/>
          <p:nvPr/>
        </p:nvSpPr>
        <p:spPr>
          <a:xfrm>
            <a:off x="1971350" y="893150"/>
            <a:ext cx="192600" cy="4206300"/>
          </a:xfrm>
          <a:prstGeom prst="rightBrace">
            <a:avLst>
              <a:gd fmla="val 19704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3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53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0" name="Google Shape;9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0" y="361987"/>
            <a:ext cx="548699" cy="4115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1" name="Google Shape;911;p53"/>
          <p:cNvSpPr txBox="1"/>
          <p:nvPr/>
        </p:nvSpPr>
        <p:spPr>
          <a:xfrm>
            <a:off x="1078700" y="321450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Common Yellowthroat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2" name="Google Shape;912;p53"/>
          <p:cNvPicPr preferRelativeResize="0"/>
          <p:nvPr/>
        </p:nvPicPr>
        <p:blipFill rotWithShape="1">
          <a:blip r:embed="rId4">
            <a:alphaModFix/>
          </a:blip>
          <a:srcRect b="0" l="49741" r="0" t="0"/>
          <a:stretch/>
        </p:blipFill>
        <p:spPr>
          <a:xfrm>
            <a:off x="264100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3" name="Google Shape;913;p53"/>
          <p:cNvGrpSpPr/>
          <p:nvPr/>
        </p:nvGrpSpPr>
        <p:grpSpPr>
          <a:xfrm>
            <a:off x="1946600" y="341713"/>
            <a:ext cx="1693025" cy="4757626"/>
            <a:chOff x="1946600" y="341713"/>
            <a:chExt cx="1693025" cy="4757626"/>
          </a:xfrm>
        </p:grpSpPr>
        <p:pic>
          <p:nvPicPr>
            <p:cNvPr id="914" name="Google Shape;914;p53"/>
            <p:cNvPicPr preferRelativeResize="0"/>
            <p:nvPr/>
          </p:nvPicPr>
          <p:blipFill rotWithShape="1">
            <a:blip r:embed="rId5">
              <a:alphaModFix/>
            </a:blip>
            <a:srcRect b="0" l="49660" r="0" t="0"/>
            <a:stretch/>
          </p:blipFill>
          <p:spPr>
            <a:xfrm>
              <a:off x="1946600" y="893100"/>
              <a:ext cx="1693012" cy="4206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68950" y="361988"/>
              <a:ext cx="602768" cy="45207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16" name="Google Shape;916;p53"/>
            <p:cNvSpPr txBox="1"/>
            <p:nvPr/>
          </p:nvSpPr>
          <p:spPr>
            <a:xfrm>
              <a:off x="2771725" y="341713"/>
              <a:ext cx="867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Red-winged Blackbird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53"/>
          <p:cNvGrpSpPr/>
          <p:nvPr/>
        </p:nvGrpSpPr>
        <p:grpSpPr>
          <a:xfrm>
            <a:off x="3639625" y="362250"/>
            <a:ext cx="1682496" cy="4737089"/>
            <a:chOff x="3639625" y="362250"/>
            <a:chExt cx="1682496" cy="4737089"/>
          </a:xfrm>
        </p:grpSpPr>
        <p:pic>
          <p:nvPicPr>
            <p:cNvPr id="918" name="Google Shape;918;p53"/>
            <p:cNvPicPr preferRelativeResize="0"/>
            <p:nvPr/>
          </p:nvPicPr>
          <p:blipFill rotWithShape="1">
            <a:blip r:embed="rId7">
              <a:alphaModFix/>
            </a:blip>
            <a:srcRect b="0" l="50132" r="0" t="0"/>
            <a:stretch/>
          </p:blipFill>
          <p:spPr>
            <a:xfrm>
              <a:off x="3639625" y="893100"/>
              <a:ext cx="1682496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" name="Google Shape;919;p53"/>
            <p:cNvSpPr txBox="1"/>
            <p:nvPr/>
          </p:nvSpPr>
          <p:spPr>
            <a:xfrm>
              <a:off x="4585263" y="418675"/>
              <a:ext cx="65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Killdeer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0" name="Google Shape;920;p5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69225" y="362250"/>
              <a:ext cx="602774" cy="451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21" name="Google Shape;921;p53"/>
          <p:cNvGrpSpPr/>
          <p:nvPr/>
        </p:nvGrpSpPr>
        <p:grpSpPr>
          <a:xfrm>
            <a:off x="5322125" y="341750"/>
            <a:ext cx="1682496" cy="4757589"/>
            <a:chOff x="5322125" y="341750"/>
            <a:chExt cx="1682496" cy="4757589"/>
          </a:xfrm>
        </p:grpSpPr>
        <p:pic>
          <p:nvPicPr>
            <p:cNvPr id="922" name="Google Shape;922;p53"/>
            <p:cNvPicPr preferRelativeResize="0"/>
            <p:nvPr/>
          </p:nvPicPr>
          <p:blipFill rotWithShape="1">
            <a:blip r:embed="rId9">
              <a:alphaModFix/>
            </a:blip>
            <a:srcRect b="0" l="50132" r="0" t="0"/>
            <a:stretch/>
          </p:blipFill>
          <p:spPr>
            <a:xfrm>
              <a:off x="5322125" y="893100"/>
              <a:ext cx="1682496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p53"/>
            <p:cNvSpPr txBox="1"/>
            <p:nvPr/>
          </p:nvSpPr>
          <p:spPr>
            <a:xfrm>
              <a:off x="6346700" y="341750"/>
              <a:ext cx="602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Canada Goose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4" name="Google Shape;924;p5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650513" y="342238"/>
              <a:ext cx="655501" cy="49161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25" name="Google Shape;925;p53"/>
          <p:cNvGrpSpPr/>
          <p:nvPr/>
        </p:nvGrpSpPr>
        <p:grpSpPr>
          <a:xfrm>
            <a:off x="7015151" y="341738"/>
            <a:ext cx="1808374" cy="4757601"/>
            <a:chOff x="7015151" y="341738"/>
            <a:chExt cx="1808374" cy="4757601"/>
          </a:xfrm>
        </p:grpSpPr>
        <p:pic>
          <p:nvPicPr>
            <p:cNvPr id="926" name="Google Shape;926;p53"/>
            <p:cNvPicPr preferRelativeResize="0"/>
            <p:nvPr/>
          </p:nvPicPr>
          <p:blipFill rotWithShape="1">
            <a:blip r:embed="rId11">
              <a:alphaModFix/>
            </a:blip>
            <a:srcRect b="0" l="50154" r="0" t="0"/>
            <a:stretch/>
          </p:blipFill>
          <p:spPr>
            <a:xfrm>
              <a:off x="7015151" y="893100"/>
              <a:ext cx="1671980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Google Shape;927;p53"/>
            <p:cNvSpPr txBox="1"/>
            <p:nvPr/>
          </p:nvSpPr>
          <p:spPr>
            <a:xfrm>
              <a:off x="7955625" y="341738"/>
              <a:ext cx="867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Eastern Kingbird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8" name="Google Shape;928;p5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00125" y="342250"/>
              <a:ext cx="655501" cy="49162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5" name="Google Shape;185;p27"/>
          <p:cNvGrpSpPr/>
          <p:nvPr/>
        </p:nvGrpSpPr>
        <p:grpSpPr>
          <a:xfrm>
            <a:off x="4092675" y="2410613"/>
            <a:ext cx="4576800" cy="2319600"/>
            <a:chOff x="4092675" y="2410613"/>
            <a:chExt cx="4576800" cy="2319600"/>
          </a:xfrm>
        </p:grpSpPr>
        <p:sp>
          <p:nvSpPr>
            <p:cNvPr id="186" name="Google Shape;186;p27"/>
            <p:cNvSpPr/>
            <p:nvPr/>
          </p:nvSpPr>
          <p:spPr>
            <a:xfrm>
              <a:off x="4092675" y="2410613"/>
              <a:ext cx="4576800" cy="2319600"/>
            </a:xfrm>
            <a:prstGeom prst="roundRect">
              <a:avLst>
                <a:gd fmla="val 944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 txBox="1"/>
            <p:nvPr/>
          </p:nvSpPr>
          <p:spPr>
            <a:xfrm>
              <a:off x="4203375" y="2410613"/>
              <a:ext cx="43554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Now, we have the capability to </a:t>
              </a: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automate and expand</a:t>
              </a: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monitoring efforts through </a:t>
              </a: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passive acoustic monitoring</a:t>
              </a: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" name="Google Shape;188;p27"/>
            <p:cNvGrpSpPr/>
            <p:nvPr/>
          </p:nvGrpSpPr>
          <p:grpSpPr>
            <a:xfrm>
              <a:off x="5026674" y="3114680"/>
              <a:ext cx="2708823" cy="1534629"/>
              <a:chOff x="2275375" y="2155938"/>
              <a:chExt cx="7641250" cy="3816536"/>
            </a:xfrm>
          </p:grpSpPr>
          <p:pic>
            <p:nvPicPr>
              <p:cNvPr id="189" name="Google Shape;189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11284"/>
              <a:stretch/>
            </p:blipFill>
            <p:spPr>
              <a:xfrm>
                <a:off x="5189550" y="3125666"/>
                <a:ext cx="1764150" cy="2846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0" name="Google Shape;190;p27"/>
              <p:cNvSpPr/>
              <p:nvPr/>
            </p:nvSpPr>
            <p:spPr>
              <a:xfrm>
                <a:off x="6140990" y="2905439"/>
                <a:ext cx="102300" cy="5499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6053437" y="2614550"/>
                <a:ext cx="277200" cy="3351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92" name="Google Shape;192;p27"/>
              <p:cNvPicPr preferRelativeResize="0"/>
              <p:nvPr/>
            </p:nvPicPr>
            <p:blipFill rotWithShape="1">
              <a:blip r:embed="rId4">
                <a:alphaModFix/>
              </a:blip>
              <a:srcRect b="6430" l="77291" r="0" t="51459"/>
              <a:stretch/>
            </p:blipFill>
            <p:spPr>
              <a:xfrm>
                <a:off x="9103950" y="3408275"/>
                <a:ext cx="812674" cy="1507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27"/>
              <p:cNvPicPr preferRelativeResize="0"/>
              <p:nvPr/>
            </p:nvPicPr>
            <p:blipFill rotWithShape="1">
              <a:blip r:embed="rId4">
                <a:alphaModFix/>
              </a:blip>
              <a:srcRect b="72190" l="65524" r="8934" t="5089"/>
              <a:stretch/>
            </p:blipFill>
            <p:spPr>
              <a:xfrm flipH="1">
                <a:off x="2903401" y="2375538"/>
                <a:ext cx="914074" cy="813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27"/>
              <p:cNvPicPr preferRelativeResize="0"/>
              <p:nvPr/>
            </p:nvPicPr>
            <p:blipFill rotWithShape="1">
              <a:blip r:embed="rId4">
                <a:alphaModFix/>
              </a:blip>
              <a:srcRect b="67085" l="-319" r="73733" t="5089"/>
              <a:stretch/>
            </p:blipFill>
            <p:spPr>
              <a:xfrm>
                <a:off x="8474025" y="2155938"/>
                <a:ext cx="951450" cy="995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27"/>
              <p:cNvPicPr preferRelativeResize="0"/>
              <p:nvPr/>
            </p:nvPicPr>
            <p:blipFill rotWithShape="1">
              <a:blip r:embed="rId4">
                <a:alphaModFix/>
              </a:blip>
              <a:srcRect b="37054" l="0" r="66573" t="35120"/>
              <a:stretch/>
            </p:blipFill>
            <p:spPr>
              <a:xfrm>
                <a:off x="2275374" y="3605450"/>
                <a:ext cx="1196276" cy="995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Google Shape;196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52805" t="0"/>
              <a:stretch/>
            </p:blipFill>
            <p:spPr>
              <a:xfrm>
                <a:off x="8043175" y="2614550"/>
                <a:ext cx="356726" cy="710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52805" t="0"/>
              <a:stretch/>
            </p:blipFill>
            <p:spPr>
              <a:xfrm>
                <a:off x="8771388" y="3605450"/>
                <a:ext cx="356726" cy="710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52805" t="0"/>
              <a:stretch/>
            </p:blipFill>
            <p:spPr>
              <a:xfrm rot="10800000">
                <a:off x="3888675" y="2298412"/>
                <a:ext cx="356726" cy="710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52805" t="0"/>
              <a:stretch/>
            </p:blipFill>
            <p:spPr>
              <a:xfrm rot="10800000">
                <a:off x="3531950" y="3408250"/>
                <a:ext cx="356726" cy="710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0" name="Google Shape;200;p27"/>
          <p:cNvGrpSpPr/>
          <p:nvPr/>
        </p:nvGrpSpPr>
        <p:grpSpPr>
          <a:xfrm>
            <a:off x="651750" y="2410613"/>
            <a:ext cx="3198900" cy="2319600"/>
            <a:chOff x="651750" y="2410613"/>
            <a:chExt cx="3198900" cy="2319600"/>
          </a:xfrm>
        </p:grpSpPr>
        <p:sp>
          <p:nvSpPr>
            <p:cNvPr id="201" name="Google Shape;201;p27"/>
            <p:cNvSpPr/>
            <p:nvPr/>
          </p:nvSpPr>
          <p:spPr>
            <a:xfrm>
              <a:off x="651750" y="2410613"/>
              <a:ext cx="3198900" cy="2319600"/>
            </a:xfrm>
            <a:prstGeom prst="roundRect">
              <a:avLst>
                <a:gd fmla="val 944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 txBox="1"/>
            <p:nvPr/>
          </p:nvSpPr>
          <p:spPr>
            <a:xfrm>
              <a:off x="687150" y="2466688"/>
              <a:ext cx="3128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Traditionally, wildlife monitoring was done through </a:t>
              </a: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manual observation</a:t>
              </a: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27"/>
            <p:cNvGrpSpPr/>
            <p:nvPr/>
          </p:nvGrpSpPr>
          <p:grpSpPr>
            <a:xfrm>
              <a:off x="1433431" y="3179944"/>
              <a:ext cx="1635543" cy="1337166"/>
              <a:chOff x="1224275" y="3202198"/>
              <a:chExt cx="1405951" cy="1169976"/>
            </a:xfrm>
          </p:grpSpPr>
          <p:pic>
            <p:nvPicPr>
              <p:cNvPr id="204" name="Google Shape;204;p2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45462" t="54245"/>
              <a:stretch/>
            </p:blipFill>
            <p:spPr>
              <a:xfrm>
                <a:off x="1224275" y="3202198"/>
                <a:ext cx="1377689" cy="1155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27"/>
              <p:cNvPicPr preferRelativeResize="0"/>
              <p:nvPr/>
            </p:nvPicPr>
            <p:blipFill rotWithShape="1">
              <a:blip r:embed="rId7">
                <a:alphaModFix/>
              </a:blip>
              <a:srcRect b="15504" l="26222" r="49577" t="0"/>
              <a:stretch/>
            </p:blipFill>
            <p:spPr>
              <a:xfrm flipH="1">
                <a:off x="1224275" y="3474402"/>
                <a:ext cx="395150" cy="84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27"/>
              <p:cNvPicPr preferRelativeResize="0"/>
              <p:nvPr/>
            </p:nvPicPr>
            <p:blipFill rotWithShape="1">
              <a:blip r:embed="rId8">
                <a:alphaModFix/>
              </a:blip>
              <a:srcRect b="0" l="42591" r="36266" t="0"/>
              <a:stretch/>
            </p:blipFill>
            <p:spPr>
              <a:xfrm>
                <a:off x="2274475" y="3425675"/>
                <a:ext cx="355751" cy="946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7" name="Google Shape;207;p27"/>
          <p:cNvGrpSpPr/>
          <p:nvPr/>
        </p:nvGrpSpPr>
        <p:grpSpPr>
          <a:xfrm>
            <a:off x="1415400" y="413288"/>
            <a:ext cx="6313200" cy="1807800"/>
            <a:chOff x="1415400" y="413288"/>
            <a:chExt cx="6313200" cy="1807800"/>
          </a:xfrm>
        </p:grpSpPr>
        <p:sp>
          <p:nvSpPr>
            <p:cNvPr id="208" name="Google Shape;208;p27"/>
            <p:cNvSpPr/>
            <p:nvPr/>
          </p:nvSpPr>
          <p:spPr>
            <a:xfrm>
              <a:off x="1415400" y="413288"/>
              <a:ext cx="6313200" cy="1807800"/>
            </a:xfrm>
            <a:prstGeom prst="roundRect">
              <a:avLst>
                <a:gd fmla="val 944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 txBox="1"/>
            <p:nvPr/>
          </p:nvSpPr>
          <p:spPr>
            <a:xfrm>
              <a:off x="1448250" y="461688"/>
              <a:ext cx="62475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b="1"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initiate, implement, and evaluate</a:t>
              </a: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conservation programs, we need to understand what </a:t>
              </a:r>
              <a:r>
                <a:rPr b="1"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species are present</a:t>
              </a: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how </a:t>
              </a:r>
              <a:r>
                <a:rPr b="1"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large their populations</a:t>
              </a: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are, and how this changes over time.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0" name="Google Shape;210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21410" y="1709677"/>
              <a:ext cx="501949" cy="29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901223" y="1685578"/>
              <a:ext cx="481050" cy="329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560152" y="1739974"/>
              <a:ext cx="481050" cy="232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7"/>
            <p:cNvPicPr preferRelativeResize="0"/>
            <p:nvPr/>
          </p:nvPicPr>
          <p:blipFill rotWithShape="1">
            <a:blip r:embed="rId12">
              <a:alphaModFix/>
            </a:blip>
            <a:srcRect b="23471" l="0" r="0" t="20855"/>
            <a:stretch/>
          </p:blipFill>
          <p:spPr>
            <a:xfrm>
              <a:off x="5769350" y="1598063"/>
              <a:ext cx="1338592" cy="504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7"/>
            <p:cNvPicPr preferRelativeResize="0"/>
            <p:nvPr/>
          </p:nvPicPr>
          <p:blipFill rotWithShape="1">
            <a:blip r:embed="rId13">
              <a:alphaModFix/>
            </a:blip>
            <a:srcRect b="6286" l="13517" r="0" t="2861"/>
            <a:stretch/>
          </p:blipFill>
          <p:spPr>
            <a:xfrm>
              <a:off x="5188625" y="1546452"/>
              <a:ext cx="539775" cy="504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7"/>
            <p:cNvPicPr preferRelativeResize="0"/>
            <p:nvPr/>
          </p:nvPicPr>
          <p:blipFill rotWithShape="1">
            <a:blip r:embed="rId14">
              <a:alphaModFix/>
            </a:blip>
            <a:srcRect b="3913" l="14447" r="13744" t="5276"/>
            <a:stretch/>
          </p:blipFill>
          <p:spPr>
            <a:xfrm flipH="1">
              <a:off x="2323301" y="1511884"/>
              <a:ext cx="720223" cy="5732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4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4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5" name="Google Shape;9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0" y="361987"/>
            <a:ext cx="548699" cy="4115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6" name="Google Shape;936;p54"/>
          <p:cNvSpPr txBox="1"/>
          <p:nvPr/>
        </p:nvSpPr>
        <p:spPr>
          <a:xfrm>
            <a:off x="1078700" y="321450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Common Yellowthroat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7" name="Google Shape;937;p54"/>
          <p:cNvPicPr preferRelativeResize="0"/>
          <p:nvPr/>
        </p:nvPicPr>
        <p:blipFill rotWithShape="1">
          <a:blip r:embed="rId4">
            <a:alphaModFix/>
          </a:blip>
          <a:srcRect b="0" l="0" r="49741" t="0"/>
          <a:stretch/>
        </p:blipFill>
        <p:spPr>
          <a:xfrm>
            <a:off x="256032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8" name="Google Shape;938;p54"/>
          <p:cNvGrpSpPr/>
          <p:nvPr/>
        </p:nvGrpSpPr>
        <p:grpSpPr>
          <a:xfrm>
            <a:off x="1946600" y="341713"/>
            <a:ext cx="1693025" cy="4757626"/>
            <a:chOff x="1946600" y="341713"/>
            <a:chExt cx="1693025" cy="4757626"/>
          </a:xfrm>
        </p:grpSpPr>
        <p:pic>
          <p:nvPicPr>
            <p:cNvPr id="939" name="Google Shape;939;p54"/>
            <p:cNvPicPr preferRelativeResize="0"/>
            <p:nvPr/>
          </p:nvPicPr>
          <p:blipFill rotWithShape="1">
            <a:blip r:embed="rId5">
              <a:alphaModFix/>
            </a:blip>
            <a:srcRect b="0" l="49660" r="0" t="0"/>
            <a:stretch/>
          </p:blipFill>
          <p:spPr>
            <a:xfrm>
              <a:off x="1946600" y="893100"/>
              <a:ext cx="1693012" cy="4206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68950" y="361988"/>
              <a:ext cx="602768" cy="45207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41" name="Google Shape;941;p54"/>
            <p:cNvSpPr txBox="1"/>
            <p:nvPr/>
          </p:nvSpPr>
          <p:spPr>
            <a:xfrm>
              <a:off x="2771725" y="341713"/>
              <a:ext cx="867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Red-winged Blackbird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54"/>
          <p:cNvGrpSpPr/>
          <p:nvPr/>
        </p:nvGrpSpPr>
        <p:grpSpPr>
          <a:xfrm>
            <a:off x="3639625" y="362250"/>
            <a:ext cx="1682496" cy="4737089"/>
            <a:chOff x="3639625" y="362250"/>
            <a:chExt cx="1682496" cy="4737089"/>
          </a:xfrm>
        </p:grpSpPr>
        <p:pic>
          <p:nvPicPr>
            <p:cNvPr id="943" name="Google Shape;943;p54"/>
            <p:cNvPicPr preferRelativeResize="0"/>
            <p:nvPr/>
          </p:nvPicPr>
          <p:blipFill rotWithShape="1">
            <a:blip r:embed="rId7">
              <a:alphaModFix/>
            </a:blip>
            <a:srcRect b="0" l="50132" r="0" t="0"/>
            <a:stretch/>
          </p:blipFill>
          <p:spPr>
            <a:xfrm>
              <a:off x="3639625" y="893100"/>
              <a:ext cx="1682496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4" name="Google Shape;944;p54"/>
            <p:cNvSpPr txBox="1"/>
            <p:nvPr/>
          </p:nvSpPr>
          <p:spPr>
            <a:xfrm>
              <a:off x="4585263" y="418675"/>
              <a:ext cx="65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Killdeer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5" name="Google Shape;945;p5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69225" y="362250"/>
              <a:ext cx="602774" cy="451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46" name="Google Shape;946;p54"/>
          <p:cNvGrpSpPr/>
          <p:nvPr/>
        </p:nvGrpSpPr>
        <p:grpSpPr>
          <a:xfrm>
            <a:off x="5322125" y="341750"/>
            <a:ext cx="1682496" cy="4757589"/>
            <a:chOff x="5322125" y="341750"/>
            <a:chExt cx="1682496" cy="4757589"/>
          </a:xfrm>
        </p:grpSpPr>
        <p:pic>
          <p:nvPicPr>
            <p:cNvPr id="947" name="Google Shape;947;p54"/>
            <p:cNvPicPr preferRelativeResize="0"/>
            <p:nvPr/>
          </p:nvPicPr>
          <p:blipFill rotWithShape="1">
            <a:blip r:embed="rId9">
              <a:alphaModFix/>
            </a:blip>
            <a:srcRect b="0" l="50132" r="0" t="0"/>
            <a:stretch/>
          </p:blipFill>
          <p:spPr>
            <a:xfrm>
              <a:off x="5322125" y="893100"/>
              <a:ext cx="1682496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8" name="Google Shape;948;p54"/>
            <p:cNvSpPr txBox="1"/>
            <p:nvPr/>
          </p:nvSpPr>
          <p:spPr>
            <a:xfrm>
              <a:off x="6346700" y="341750"/>
              <a:ext cx="602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Canada Goose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9" name="Google Shape;949;p5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650513" y="342238"/>
              <a:ext cx="655501" cy="49161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50" name="Google Shape;950;p54"/>
          <p:cNvGrpSpPr/>
          <p:nvPr/>
        </p:nvGrpSpPr>
        <p:grpSpPr>
          <a:xfrm>
            <a:off x="7015151" y="341738"/>
            <a:ext cx="1808374" cy="4757601"/>
            <a:chOff x="7015151" y="341738"/>
            <a:chExt cx="1808374" cy="4757601"/>
          </a:xfrm>
        </p:grpSpPr>
        <p:pic>
          <p:nvPicPr>
            <p:cNvPr id="951" name="Google Shape;951;p54"/>
            <p:cNvPicPr preferRelativeResize="0"/>
            <p:nvPr/>
          </p:nvPicPr>
          <p:blipFill rotWithShape="1">
            <a:blip r:embed="rId11">
              <a:alphaModFix/>
            </a:blip>
            <a:srcRect b="0" l="50154" r="0" t="0"/>
            <a:stretch/>
          </p:blipFill>
          <p:spPr>
            <a:xfrm>
              <a:off x="7015151" y="893100"/>
              <a:ext cx="1671980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2" name="Google Shape;952;p54"/>
            <p:cNvSpPr txBox="1"/>
            <p:nvPr/>
          </p:nvSpPr>
          <p:spPr>
            <a:xfrm>
              <a:off x="7955625" y="341738"/>
              <a:ext cx="867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Eastern Kingbird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3" name="Google Shape;953;p5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00125" y="342250"/>
              <a:ext cx="655501" cy="49162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5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5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0" name="Google Shape;9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0" y="361987"/>
            <a:ext cx="548699" cy="4115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1" name="Google Shape;961;p55"/>
          <p:cNvSpPr txBox="1"/>
          <p:nvPr/>
        </p:nvSpPr>
        <p:spPr>
          <a:xfrm>
            <a:off x="1078700" y="321450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Common Yellowthroat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2" name="Google Shape;962;p55"/>
          <p:cNvPicPr preferRelativeResize="0"/>
          <p:nvPr/>
        </p:nvPicPr>
        <p:blipFill rotWithShape="1">
          <a:blip r:embed="rId4">
            <a:alphaModFix/>
          </a:blip>
          <a:srcRect b="0" l="0" r="49741" t="0"/>
          <a:stretch/>
        </p:blipFill>
        <p:spPr>
          <a:xfrm>
            <a:off x="256032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5"/>
          <p:cNvPicPr preferRelativeResize="0"/>
          <p:nvPr/>
        </p:nvPicPr>
        <p:blipFill rotWithShape="1">
          <a:blip r:embed="rId5">
            <a:alphaModFix/>
          </a:blip>
          <a:srcRect b="0" l="0" r="49660" t="0"/>
          <a:stretch/>
        </p:blipFill>
        <p:spPr>
          <a:xfrm>
            <a:off x="1946600" y="893100"/>
            <a:ext cx="1693012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8950" y="361988"/>
            <a:ext cx="602768" cy="4520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5" name="Google Shape;965;p55"/>
          <p:cNvSpPr txBox="1"/>
          <p:nvPr/>
        </p:nvSpPr>
        <p:spPr>
          <a:xfrm>
            <a:off x="2771725" y="341713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Red-winged Blackbird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55"/>
          <p:cNvGrpSpPr/>
          <p:nvPr/>
        </p:nvGrpSpPr>
        <p:grpSpPr>
          <a:xfrm>
            <a:off x="3639625" y="362250"/>
            <a:ext cx="1682496" cy="4737089"/>
            <a:chOff x="3639625" y="362250"/>
            <a:chExt cx="1682496" cy="4737089"/>
          </a:xfrm>
        </p:grpSpPr>
        <p:pic>
          <p:nvPicPr>
            <p:cNvPr id="967" name="Google Shape;967;p55"/>
            <p:cNvPicPr preferRelativeResize="0"/>
            <p:nvPr/>
          </p:nvPicPr>
          <p:blipFill rotWithShape="1">
            <a:blip r:embed="rId7">
              <a:alphaModFix/>
            </a:blip>
            <a:srcRect b="0" l="50132" r="0" t="0"/>
            <a:stretch/>
          </p:blipFill>
          <p:spPr>
            <a:xfrm>
              <a:off x="3639625" y="893100"/>
              <a:ext cx="1682496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" name="Google Shape;968;p55"/>
            <p:cNvSpPr txBox="1"/>
            <p:nvPr/>
          </p:nvSpPr>
          <p:spPr>
            <a:xfrm>
              <a:off x="4585263" y="418675"/>
              <a:ext cx="65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Killdeer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69" name="Google Shape;969;p5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69225" y="362250"/>
              <a:ext cx="602774" cy="451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70" name="Google Shape;970;p55"/>
          <p:cNvGrpSpPr/>
          <p:nvPr/>
        </p:nvGrpSpPr>
        <p:grpSpPr>
          <a:xfrm>
            <a:off x="5322125" y="341750"/>
            <a:ext cx="1682496" cy="4757589"/>
            <a:chOff x="5322125" y="341750"/>
            <a:chExt cx="1682496" cy="4757589"/>
          </a:xfrm>
        </p:grpSpPr>
        <p:pic>
          <p:nvPicPr>
            <p:cNvPr id="971" name="Google Shape;971;p55"/>
            <p:cNvPicPr preferRelativeResize="0"/>
            <p:nvPr/>
          </p:nvPicPr>
          <p:blipFill rotWithShape="1">
            <a:blip r:embed="rId9">
              <a:alphaModFix/>
            </a:blip>
            <a:srcRect b="0" l="50132" r="0" t="0"/>
            <a:stretch/>
          </p:blipFill>
          <p:spPr>
            <a:xfrm>
              <a:off x="5322125" y="893100"/>
              <a:ext cx="1682496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p55"/>
            <p:cNvSpPr txBox="1"/>
            <p:nvPr/>
          </p:nvSpPr>
          <p:spPr>
            <a:xfrm>
              <a:off x="6346700" y="341750"/>
              <a:ext cx="602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Canada Goose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3" name="Google Shape;973;p5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650513" y="342238"/>
              <a:ext cx="655501" cy="49161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74" name="Google Shape;974;p55"/>
          <p:cNvGrpSpPr/>
          <p:nvPr/>
        </p:nvGrpSpPr>
        <p:grpSpPr>
          <a:xfrm>
            <a:off x="7015151" y="341738"/>
            <a:ext cx="1808374" cy="4757601"/>
            <a:chOff x="7015151" y="341738"/>
            <a:chExt cx="1808374" cy="4757601"/>
          </a:xfrm>
        </p:grpSpPr>
        <p:pic>
          <p:nvPicPr>
            <p:cNvPr id="975" name="Google Shape;975;p55"/>
            <p:cNvPicPr preferRelativeResize="0"/>
            <p:nvPr/>
          </p:nvPicPr>
          <p:blipFill rotWithShape="1">
            <a:blip r:embed="rId11">
              <a:alphaModFix/>
            </a:blip>
            <a:srcRect b="0" l="50154" r="0" t="0"/>
            <a:stretch/>
          </p:blipFill>
          <p:spPr>
            <a:xfrm>
              <a:off x="7015151" y="893100"/>
              <a:ext cx="1671980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55"/>
            <p:cNvSpPr txBox="1"/>
            <p:nvPr/>
          </p:nvSpPr>
          <p:spPr>
            <a:xfrm>
              <a:off x="7955625" y="341738"/>
              <a:ext cx="867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Eastern Kingbird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7" name="Google Shape;977;p5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00125" y="342250"/>
              <a:ext cx="655501" cy="49162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6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6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4" name="Google Shape;9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0" y="361987"/>
            <a:ext cx="548699" cy="4115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5" name="Google Shape;985;p56"/>
          <p:cNvSpPr txBox="1"/>
          <p:nvPr/>
        </p:nvSpPr>
        <p:spPr>
          <a:xfrm>
            <a:off x="1078700" y="321450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Common Yellowthroat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6" name="Google Shape;986;p56"/>
          <p:cNvPicPr preferRelativeResize="0"/>
          <p:nvPr/>
        </p:nvPicPr>
        <p:blipFill rotWithShape="1">
          <a:blip r:embed="rId4">
            <a:alphaModFix/>
          </a:blip>
          <a:srcRect b="0" l="0" r="49741" t="0"/>
          <a:stretch/>
        </p:blipFill>
        <p:spPr>
          <a:xfrm>
            <a:off x="256032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6"/>
          <p:cNvPicPr preferRelativeResize="0"/>
          <p:nvPr/>
        </p:nvPicPr>
        <p:blipFill rotWithShape="1">
          <a:blip r:embed="rId5">
            <a:alphaModFix/>
          </a:blip>
          <a:srcRect b="0" l="0" r="50132" t="0"/>
          <a:stretch/>
        </p:blipFill>
        <p:spPr>
          <a:xfrm>
            <a:off x="3621024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6"/>
          <p:cNvPicPr preferRelativeResize="0"/>
          <p:nvPr/>
        </p:nvPicPr>
        <p:blipFill rotWithShape="1">
          <a:blip r:embed="rId6">
            <a:alphaModFix/>
          </a:blip>
          <a:srcRect b="0" l="0" r="49660" t="0"/>
          <a:stretch/>
        </p:blipFill>
        <p:spPr>
          <a:xfrm>
            <a:off x="1946600" y="893100"/>
            <a:ext cx="1693012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8950" y="361988"/>
            <a:ext cx="602768" cy="4520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0" name="Google Shape;990;p56"/>
          <p:cNvSpPr txBox="1"/>
          <p:nvPr/>
        </p:nvSpPr>
        <p:spPr>
          <a:xfrm>
            <a:off x="2771725" y="341713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Red-winged Blackbird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56"/>
          <p:cNvSpPr txBox="1"/>
          <p:nvPr/>
        </p:nvSpPr>
        <p:spPr>
          <a:xfrm>
            <a:off x="4585263" y="418675"/>
            <a:ext cx="65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Killdeer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9225" y="362250"/>
            <a:ext cx="602774" cy="45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93" name="Google Shape;993;p56"/>
          <p:cNvGrpSpPr/>
          <p:nvPr/>
        </p:nvGrpSpPr>
        <p:grpSpPr>
          <a:xfrm>
            <a:off x="5322125" y="341750"/>
            <a:ext cx="1682496" cy="4757589"/>
            <a:chOff x="5322125" y="341750"/>
            <a:chExt cx="1682496" cy="4757589"/>
          </a:xfrm>
        </p:grpSpPr>
        <p:pic>
          <p:nvPicPr>
            <p:cNvPr id="994" name="Google Shape;994;p56"/>
            <p:cNvPicPr preferRelativeResize="0"/>
            <p:nvPr/>
          </p:nvPicPr>
          <p:blipFill rotWithShape="1">
            <a:blip r:embed="rId9">
              <a:alphaModFix/>
            </a:blip>
            <a:srcRect b="0" l="50132" r="0" t="0"/>
            <a:stretch/>
          </p:blipFill>
          <p:spPr>
            <a:xfrm>
              <a:off x="5322125" y="893100"/>
              <a:ext cx="1682496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56"/>
            <p:cNvSpPr txBox="1"/>
            <p:nvPr/>
          </p:nvSpPr>
          <p:spPr>
            <a:xfrm>
              <a:off x="6346700" y="341750"/>
              <a:ext cx="602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Canada Goose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6" name="Google Shape;996;p5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650513" y="342238"/>
              <a:ext cx="655501" cy="49161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97" name="Google Shape;997;p56"/>
          <p:cNvGrpSpPr/>
          <p:nvPr/>
        </p:nvGrpSpPr>
        <p:grpSpPr>
          <a:xfrm>
            <a:off x="7015151" y="341738"/>
            <a:ext cx="1808374" cy="4757601"/>
            <a:chOff x="7015151" y="341738"/>
            <a:chExt cx="1808374" cy="4757601"/>
          </a:xfrm>
        </p:grpSpPr>
        <p:pic>
          <p:nvPicPr>
            <p:cNvPr id="998" name="Google Shape;998;p56"/>
            <p:cNvPicPr preferRelativeResize="0"/>
            <p:nvPr/>
          </p:nvPicPr>
          <p:blipFill rotWithShape="1">
            <a:blip r:embed="rId11">
              <a:alphaModFix/>
            </a:blip>
            <a:srcRect b="0" l="50154" r="0" t="0"/>
            <a:stretch/>
          </p:blipFill>
          <p:spPr>
            <a:xfrm>
              <a:off x="7015151" y="893100"/>
              <a:ext cx="1671980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56"/>
            <p:cNvSpPr txBox="1"/>
            <p:nvPr/>
          </p:nvSpPr>
          <p:spPr>
            <a:xfrm>
              <a:off x="7955625" y="341738"/>
              <a:ext cx="867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Eastern Kingbird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00" name="Google Shape;1000;p5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00125" y="342250"/>
              <a:ext cx="655501" cy="49162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7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0" y="361987"/>
            <a:ext cx="548699" cy="4115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7" name="Google Shape;1007;p57"/>
          <p:cNvSpPr txBox="1"/>
          <p:nvPr/>
        </p:nvSpPr>
        <p:spPr>
          <a:xfrm>
            <a:off x="1078700" y="321450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Common Yellowthroat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57"/>
          <p:cNvPicPr preferRelativeResize="0"/>
          <p:nvPr/>
        </p:nvPicPr>
        <p:blipFill rotWithShape="1">
          <a:blip r:embed="rId4">
            <a:alphaModFix/>
          </a:blip>
          <a:srcRect b="0" l="0" r="49741" t="0"/>
          <a:stretch/>
        </p:blipFill>
        <p:spPr>
          <a:xfrm>
            <a:off x="256032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57"/>
          <p:cNvPicPr preferRelativeResize="0"/>
          <p:nvPr/>
        </p:nvPicPr>
        <p:blipFill rotWithShape="1">
          <a:blip r:embed="rId5">
            <a:alphaModFix/>
          </a:blip>
          <a:srcRect b="0" l="0" r="50132" t="0"/>
          <a:stretch/>
        </p:blipFill>
        <p:spPr>
          <a:xfrm>
            <a:off x="5303520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57"/>
          <p:cNvPicPr preferRelativeResize="0"/>
          <p:nvPr/>
        </p:nvPicPr>
        <p:blipFill rotWithShape="1">
          <a:blip r:embed="rId6">
            <a:alphaModFix/>
          </a:blip>
          <a:srcRect b="0" l="0" r="50132" t="0"/>
          <a:stretch/>
        </p:blipFill>
        <p:spPr>
          <a:xfrm>
            <a:off x="3621024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7"/>
          <p:cNvPicPr preferRelativeResize="0"/>
          <p:nvPr/>
        </p:nvPicPr>
        <p:blipFill rotWithShape="1">
          <a:blip r:embed="rId7">
            <a:alphaModFix/>
          </a:blip>
          <a:srcRect b="0" l="0" r="49660" t="0"/>
          <a:stretch/>
        </p:blipFill>
        <p:spPr>
          <a:xfrm>
            <a:off x="1946600" y="893100"/>
            <a:ext cx="1693012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68950" y="361988"/>
            <a:ext cx="602768" cy="4520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3" name="Google Shape;1013;p57"/>
          <p:cNvSpPr txBox="1"/>
          <p:nvPr/>
        </p:nvSpPr>
        <p:spPr>
          <a:xfrm>
            <a:off x="2771725" y="341713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Red-winged Blackbird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57"/>
          <p:cNvSpPr txBox="1"/>
          <p:nvPr/>
        </p:nvSpPr>
        <p:spPr>
          <a:xfrm>
            <a:off x="4585263" y="418675"/>
            <a:ext cx="65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Killdeer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57"/>
          <p:cNvSpPr txBox="1"/>
          <p:nvPr/>
        </p:nvSpPr>
        <p:spPr>
          <a:xfrm>
            <a:off x="6346700" y="341750"/>
            <a:ext cx="60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Canada Goose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6" name="Google Shape;1016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9225" y="362250"/>
            <a:ext cx="602774" cy="45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7" name="Google Shape;1017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0513" y="342238"/>
            <a:ext cx="655501" cy="49161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8" name="Google Shape;1018;p57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9" name="Google Shape;1019;p57"/>
          <p:cNvGrpSpPr/>
          <p:nvPr/>
        </p:nvGrpSpPr>
        <p:grpSpPr>
          <a:xfrm>
            <a:off x="7015151" y="341738"/>
            <a:ext cx="1808374" cy="4757601"/>
            <a:chOff x="7015151" y="341738"/>
            <a:chExt cx="1808374" cy="4757601"/>
          </a:xfrm>
        </p:grpSpPr>
        <p:pic>
          <p:nvPicPr>
            <p:cNvPr id="1020" name="Google Shape;1020;p57"/>
            <p:cNvPicPr preferRelativeResize="0"/>
            <p:nvPr/>
          </p:nvPicPr>
          <p:blipFill rotWithShape="1">
            <a:blip r:embed="rId11">
              <a:alphaModFix/>
            </a:blip>
            <a:srcRect b="0" l="50154" r="0" t="0"/>
            <a:stretch/>
          </p:blipFill>
          <p:spPr>
            <a:xfrm>
              <a:off x="7015151" y="893100"/>
              <a:ext cx="1671980" cy="4206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1" name="Google Shape;1021;p57"/>
            <p:cNvSpPr txBox="1"/>
            <p:nvPr/>
          </p:nvSpPr>
          <p:spPr>
            <a:xfrm>
              <a:off x="7955625" y="341738"/>
              <a:ext cx="867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Eastern Kingbird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2" name="Google Shape;1022;p5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00125" y="342250"/>
              <a:ext cx="655501" cy="49162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8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8" name="Google Shape;10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0" y="361987"/>
            <a:ext cx="548699" cy="4115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9" name="Google Shape;1029;p58"/>
          <p:cNvSpPr txBox="1"/>
          <p:nvPr/>
        </p:nvSpPr>
        <p:spPr>
          <a:xfrm>
            <a:off x="1078700" y="321450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Common Yellowthroat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0" name="Google Shape;1030;p58"/>
          <p:cNvPicPr preferRelativeResize="0"/>
          <p:nvPr/>
        </p:nvPicPr>
        <p:blipFill rotWithShape="1">
          <a:blip r:embed="rId4">
            <a:alphaModFix/>
          </a:blip>
          <a:srcRect b="0" l="0" r="49741" t="0"/>
          <a:stretch/>
        </p:blipFill>
        <p:spPr>
          <a:xfrm>
            <a:off x="256032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58"/>
          <p:cNvPicPr preferRelativeResize="0"/>
          <p:nvPr/>
        </p:nvPicPr>
        <p:blipFill rotWithShape="1">
          <a:blip r:embed="rId5">
            <a:alphaModFix/>
          </a:blip>
          <a:srcRect b="0" l="0" r="50132" t="0"/>
          <a:stretch/>
        </p:blipFill>
        <p:spPr>
          <a:xfrm>
            <a:off x="5303520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58"/>
          <p:cNvPicPr preferRelativeResize="0"/>
          <p:nvPr/>
        </p:nvPicPr>
        <p:blipFill rotWithShape="1">
          <a:blip r:embed="rId6">
            <a:alphaModFix/>
          </a:blip>
          <a:srcRect b="0" l="0" r="50132" t="0"/>
          <a:stretch/>
        </p:blipFill>
        <p:spPr>
          <a:xfrm>
            <a:off x="3621024" y="893100"/>
            <a:ext cx="1682496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58"/>
          <p:cNvPicPr preferRelativeResize="0"/>
          <p:nvPr/>
        </p:nvPicPr>
        <p:blipFill rotWithShape="1">
          <a:blip r:embed="rId7">
            <a:alphaModFix/>
          </a:blip>
          <a:srcRect b="0" l="0" r="49660" t="0"/>
          <a:stretch/>
        </p:blipFill>
        <p:spPr>
          <a:xfrm>
            <a:off x="1946600" y="893100"/>
            <a:ext cx="1693012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68950" y="361988"/>
            <a:ext cx="602768" cy="4520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5" name="Google Shape;1035;p58"/>
          <p:cNvSpPr txBox="1"/>
          <p:nvPr/>
        </p:nvSpPr>
        <p:spPr>
          <a:xfrm>
            <a:off x="2771725" y="341713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Red-winged Blackbird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58"/>
          <p:cNvSpPr txBox="1"/>
          <p:nvPr/>
        </p:nvSpPr>
        <p:spPr>
          <a:xfrm>
            <a:off x="4585263" y="418675"/>
            <a:ext cx="65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Killdeer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58"/>
          <p:cNvSpPr txBox="1"/>
          <p:nvPr/>
        </p:nvSpPr>
        <p:spPr>
          <a:xfrm>
            <a:off x="6346700" y="341750"/>
            <a:ext cx="60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Canada Goose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8" name="Google Shape;1038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9225" y="362250"/>
            <a:ext cx="602774" cy="45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9" name="Google Shape;1039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0513" y="342238"/>
            <a:ext cx="655501" cy="49161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0" name="Google Shape;1040;p58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1" name="Google Shape;1041;p58"/>
          <p:cNvSpPr txBox="1"/>
          <p:nvPr/>
        </p:nvSpPr>
        <p:spPr>
          <a:xfrm>
            <a:off x="7955625" y="341738"/>
            <a:ext cx="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Eastern Kingbird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00125" y="342250"/>
            <a:ext cx="655501" cy="4916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3" name="Google Shape;1043;p58"/>
          <p:cNvPicPr preferRelativeResize="0"/>
          <p:nvPr/>
        </p:nvPicPr>
        <p:blipFill rotWithShape="1">
          <a:blip r:embed="rId12">
            <a:alphaModFix/>
          </a:blip>
          <a:srcRect b="0" l="0" r="50154" t="0"/>
          <a:stretch/>
        </p:blipFill>
        <p:spPr>
          <a:xfrm>
            <a:off x="6995160" y="893100"/>
            <a:ext cx="1671980" cy="420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9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9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9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1" name="Google Shape;1051;p59"/>
          <p:cNvSpPr txBox="1"/>
          <p:nvPr/>
        </p:nvSpPr>
        <p:spPr>
          <a:xfrm>
            <a:off x="3845700" y="1416913"/>
            <a:ext cx="14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Recording Location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59"/>
          <p:cNvSpPr txBox="1"/>
          <p:nvPr/>
        </p:nvSpPr>
        <p:spPr>
          <a:xfrm>
            <a:off x="2626350" y="778650"/>
            <a:ext cx="389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Can we make any </a:t>
            </a: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ecological conclusions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from the </a:t>
            </a: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spatial information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associated with our predictions?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3" name="Google Shape;1053;p59"/>
          <p:cNvGrpSpPr/>
          <p:nvPr/>
        </p:nvGrpSpPr>
        <p:grpSpPr>
          <a:xfrm>
            <a:off x="3336862" y="1786225"/>
            <a:ext cx="2470277" cy="2320550"/>
            <a:chOff x="3463900" y="1789825"/>
            <a:chExt cx="2470277" cy="2320550"/>
          </a:xfrm>
        </p:grpSpPr>
        <p:pic>
          <p:nvPicPr>
            <p:cNvPr id="1054" name="Google Shape;1054;p59"/>
            <p:cNvPicPr preferRelativeResize="0"/>
            <p:nvPr/>
          </p:nvPicPr>
          <p:blipFill rotWithShape="1">
            <a:blip r:embed="rId3">
              <a:alphaModFix/>
            </a:blip>
            <a:srcRect b="6587" l="2005" r="4737" t="5816"/>
            <a:stretch/>
          </p:blipFill>
          <p:spPr>
            <a:xfrm>
              <a:off x="3463900" y="1789825"/>
              <a:ext cx="2470277" cy="232054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55" name="Google Shape;1055;p59"/>
            <p:cNvSpPr txBox="1"/>
            <p:nvPr/>
          </p:nvSpPr>
          <p:spPr>
            <a:xfrm>
              <a:off x="5179988" y="3710175"/>
              <a:ext cx="75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FFFF"/>
                  </a:solidFill>
                  <a:latin typeface="Calibri"/>
                  <a:ea typeface="Calibri"/>
                  <a:cs typeface="Calibri"/>
                  <a:sym typeface="Calibri"/>
                </a:rPr>
                <a:t>lake</a:t>
              </a:r>
              <a:endParaRPr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9"/>
            <p:cNvSpPr txBox="1"/>
            <p:nvPr/>
          </p:nvSpPr>
          <p:spPr>
            <a:xfrm>
              <a:off x="4980913" y="1789825"/>
              <a:ext cx="9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4E0B2"/>
                  </a:solidFill>
                  <a:latin typeface="Calibri"/>
                  <a:ea typeface="Calibri"/>
                  <a:cs typeface="Calibri"/>
                  <a:sym typeface="Calibri"/>
                </a:rPr>
                <a:t>field</a:t>
              </a:r>
              <a:endParaRPr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9"/>
            <p:cNvSpPr txBox="1"/>
            <p:nvPr/>
          </p:nvSpPr>
          <p:spPr>
            <a:xfrm>
              <a:off x="3560088" y="1839475"/>
              <a:ext cx="9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4E0B2"/>
                  </a:solidFill>
                  <a:latin typeface="Calibri"/>
                  <a:ea typeface="Calibri"/>
                  <a:cs typeface="Calibri"/>
                  <a:sym typeface="Calibri"/>
                </a:rPr>
                <a:t>trees</a:t>
              </a:r>
              <a:endParaRPr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9"/>
            <p:cNvSpPr txBox="1"/>
            <p:nvPr/>
          </p:nvSpPr>
          <p:spPr>
            <a:xfrm>
              <a:off x="3499621" y="2460025"/>
              <a:ext cx="66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FFFF"/>
                  </a:solidFill>
                  <a:latin typeface="Calibri"/>
                  <a:ea typeface="Calibri"/>
                  <a:cs typeface="Calibri"/>
                  <a:sym typeface="Calibri"/>
                </a:rPr>
                <a:t>marsh</a:t>
              </a:r>
              <a:endParaRPr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9" name="Google Shape;1059;p59"/>
          <p:cNvSpPr txBox="1"/>
          <p:nvPr/>
        </p:nvSpPr>
        <p:spPr>
          <a:xfrm>
            <a:off x="2567550" y="273625"/>
            <a:ext cx="400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Species Directionality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0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60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0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60"/>
          <p:cNvSpPr txBox="1"/>
          <p:nvPr/>
        </p:nvSpPr>
        <p:spPr>
          <a:xfrm>
            <a:off x="2567550" y="273625"/>
            <a:ext cx="400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Species Directionality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60"/>
          <p:cNvSpPr txBox="1"/>
          <p:nvPr/>
        </p:nvSpPr>
        <p:spPr>
          <a:xfrm>
            <a:off x="464050" y="1783575"/>
            <a:ext cx="14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Recording Location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9" name="Google Shape;1069;p60"/>
          <p:cNvPicPr preferRelativeResize="0"/>
          <p:nvPr/>
        </p:nvPicPr>
        <p:blipFill rotWithShape="1">
          <a:blip r:embed="rId3">
            <a:alphaModFix/>
          </a:blip>
          <a:srcRect b="33616" l="0" r="75263" t="33171"/>
          <a:stretch/>
        </p:blipFill>
        <p:spPr>
          <a:xfrm>
            <a:off x="1971350" y="2183374"/>
            <a:ext cx="1709573" cy="14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0"/>
          <p:cNvPicPr preferRelativeResize="0"/>
          <p:nvPr/>
        </p:nvPicPr>
        <p:blipFill rotWithShape="1">
          <a:blip r:embed="rId4">
            <a:alphaModFix/>
          </a:blip>
          <a:srcRect b="6587" l="2005" r="4737" t="5816"/>
          <a:stretch/>
        </p:blipFill>
        <p:spPr>
          <a:xfrm>
            <a:off x="306625" y="2127175"/>
            <a:ext cx="1767475" cy="1660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1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1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1"/>
          <p:cNvSpPr txBox="1"/>
          <p:nvPr/>
        </p:nvSpPr>
        <p:spPr>
          <a:xfrm>
            <a:off x="2567550" y="273625"/>
            <a:ext cx="400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Species Directionality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9" name="Google Shape;1079;p61"/>
          <p:cNvPicPr preferRelativeResize="0"/>
          <p:nvPr/>
        </p:nvPicPr>
        <p:blipFill rotWithShape="1">
          <a:blip r:embed="rId3">
            <a:alphaModFix/>
          </a:blip>
          <a:srcRect b="0" l="0" r="1370" t="0"/>
          <a:stretch/>
        </p:blipFill>
        <p:spPr>
          <a:xfrm>
            <a:off x="1971350" y="750550"/>
            <a:ext cx="6816348" cy="431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464050" y="1783575"/>
            <a:ext cx="14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Recording Location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1" name="Google Shape;1081;p61"/>
          <p:cNvPicPr preferRelativeResize="0"/>
          <p:nvPr/>
        </p:nvPicPr>
        <p:blipFill rotWithShape="1">
          <a:blip r:embed="rId4">
            <a:alphaModFix/>
          </a:blip>
          <a:srcRect b="6587" l="2005" r="4737" t="5816"/>
          <a:stretch/>
        </p:blipFill>
        <p:spPr>
          <a:xfrm>
            <a:off x="306625" y="2127175"/>
            <a:ext cx="1767475" cy="1660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2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62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62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62"/>
          <p:cNvSpPr txBox="1"/>
          <p:nvPr/>
        </p:nvSpPr>
        <p:spPr>
          <a:xfrm>
            <a:off x="2567550" y="273625"/>
            <a:ext cx="400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Species Directionality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0" name="Google Shape;1090;p62"/>
          <p:cNvPicPr preferRelativeResize="0"/>
          <p:nvPr/>
        </p:nvPicPr>
        <p:blipFill rotWithShape="1">
          <a:blip r:embed="rId3">
            <a:alphaModFix/>
          </a:blip>
          <a:srcRect b="0" l="0" r="1370" t="0"/>
          <a:stretch/>
        </p:blipFill>
        <p:spPr>
          <a:xfrm>
            <a:off x="1971350" y="750550"/>
            <a:ext cx="6816348" cy="431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2"/>
          <p:cNvSpPr/>
          <p:nvPr/>
        </p:nvSpPr>
        <p:spPr>
          <a:xfrm>
            <a:off x="2176825" y="706350"/>
            <a:ext cx="5034350" cy="2909450"/>
          </a:xfrm>
          <a:prstGeom prst="flowChartProcess">
            <a:avLst/>
          </a:prstGeom>
          <a:solidFill>
            <a:srgbClr val="FFFFFF">
              <a:alpha val="79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2"/>
          <p:cNvSpPr/>
          <p:nvPr/>
        </p:nvSpPr>
        <p:spPr>
          <a:xfrm>
            <a:off x="3859400" y="3615800"/>
            <a:ext cx="4896550" cy="1454125"/>
          </a:xfrm>
          <a:prstGeom prst="flowChartProcess">
            <a:avLst/>
          </a:prstGeom>
          <a:solidFill>
            <a:srgbClr val="FFFFFF">
              <a:alpha val="79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2"/>
          <p:cNvSpPr txBox="1"/>
          <p:nvPr/>
        </p:nvSpPr>
        <p:spPr>
          <a:xfrm>
            <a:off x="306550" y="3787525"/>
            <a:ext cx="176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water-dwelling species: </a:t>
            </a:r>
            <a:r>
              <a:rPr lang="en"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Canada goose</a:t>
            </a:r>
            <a:endParaRPr sz="12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mallard</a:t>
            </a:r>
            <a:endParaRPr sz="12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killdeer</a:t>
            </a:r>
            <a:endParaRPr sz="12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62"/>
          <p:cNvSpPr txBox="1"/>
          <p:nvPr/>
        </p:nvSpPr>
        <p:spPr>
          <a:xfrm>
            <a:off x="464050" y="1783575"/>
            <a:ext cx="14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Recording Location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5" name="Google Shape;1095;p62"/>
          <p:cNvPicPr preferRelativeResize="0"/>
          <p:nvPr/>
        </p:nvPicPr>
        <p:blipFill rotWithShape="1">
          <a:blip r:embed="rId4">
            <a:alphaModFix/>
          </a:blip>
          <a:srcRect b="6587" l="2005" r="4737" t="5816"/>
          <a:stretch/>
        </p:blipFill>
        <p:spPr>
          <a:xfrm>
            <a:off x="306625" y="2127175"/>
            <a:ext cx="1767475" cy="1660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3"/>
          <p:cNvSpPr/>
          <p:nvPr/>
        </p:nvSpPr>
        <p:spPr>
          <a:xfrm>
            <a:off x="190900" y="273625"/>
            <a:ext cx="8596800" cy="48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3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3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3" name="Google Shape;1103;p63"/>
          <p:cNvSpPr txBox="1"/>
          <p:nvPr/>
        </p:nvSpPr>
        <p:spPr>
          <a:xfrm>
            <a:off x="2567550" y="273625"/>
            <a:ext cx="400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Species Directionality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4" name="Google Shape;1104;p63"/>
          <p:cNvPicPr preferRelativeResize="0"/>
          <p:nvPr/>
        </p:nvPicPr>
        <p:blipFill rotWithShape="1">
          <a:blip r:embed="rId3">
            <a:alphaModFix/>
          </a:blip>
          <a:srcRect b="0" l="0" r="1370" t="0"/>
          <a:stretch/>
        </p:blipFill>
        <p:spPr>
          <a:xfrm>
            <a:off x="1971350" y="750550"/>
            <a:ext cx="6816348" cy="431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/>
          <p:nvPr/>
        </p:nvSpPr>
        <p:spPr>
          <a:xfrm>
            <a:off x="7303350" y="704725"/>
            <a:ext cx="1452600" cy="2911075"/>
          </a:xfrm>
          <a:prstGeom prst="flowChartProcess">
            <a:avLst/>
          </a:prstGeom>
          <a:solidFill>
            <a:srgbClr val="FFFFFF">
              <a:alpha val="79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2176825" y="3615800"/>
            <a:ext cx="1631025" cy="1454125"/>
          </a:xfrm>
          <a:prstGeom prst="flowChartProcess">
            <a:avLst/>
          </a:prstGeom>
          <a:solidFill>
            <a:srgbClr val="FFFFFF">
              <a:alpha val="79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3"/>
          <p:cNvSpPr txBox="1"/>
          <p:nvPr/>
        </p:nvSpPr>
        <p:spPr>
          <a:xfrm>
            <a:off x="306550" y="3787525"/>
            <a:ext cx="176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woodland</a:t>
            </a:r>
            <a:r>
              <a:rPr b="1" lang="en" sz="1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and marsh- dwelling species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3"/>
          <p:cNvSpPr txBox="1"/>
          <p:nvPr/>
        </p:nvSpPr>
        <p:spPr>
          <a:xfrm>
            <a:off x="464050" y="1783575"/>
            <a:ext cx="14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Recording Location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9" name="Google Shape;1109;p63"/>
          <p:cNvPicPr preferRelativeResize="0"/>
          <p:nvPr/>
        </p:nvPicPr>
        <p:blipFill rotWithShape="1">
          <a:blip r:embed="rId4">
            <a:alphaModFix/>
          </a:blip>
          <a:srcRect b="6587" l="2005" r="4737" t="5816"/>
          <a:stretch/>
        </p:blipFill>
        <p:spPr>
          <a:xfrm>
            <a:off x="306625" y="2127175"/>
            <a:ext cx="1767475" cy="1660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4054356" y="1330579"/>
            <a:ext cx="4041000" cy="3018300"/>
          </a:xfrm>
          <a:prstGeom prst="roundRect">
            <a:avLst>
              <a:gd fmla="val 823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1048638" y="1330579"/>
            <a:ext cx="2755800" cy="3018300"/>
          </a:xfrm>
          <a:prstGeom prst="roundRect">
            <a:avLst>
              <a:gd fmla="val 823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to Passive Acoustic Monitoring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1510200" y="1344125"/>
            <a:ext cx="183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Ideal Scenario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5244288" y="1344113"/>
            <a:ext cx="166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Typical Scenario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72190" l="65524" r="8934" t="5089"/>
          <a:stretch/>
        </p:blipFill>
        <p:spPr>
          <a:xfrm flipH="1">
            <a:off x="5025180" y="2176502"/>
            <a:ext cx="399999" cy="4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 b="67085" l="-319" r="73733" t="5089"/>
          <a:stretch/>
        </p:blipFill>
        <p:spPr>
          <a:xfrm>
            <a:off x="6811923" y="2081126"/>
            <a:ext cx="416355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/>
          </a:blip>
          <a:srcRect b="37054" l="0" r="66573" t="35120"/>
          <a:stretch/>
        </p:blipFill>
        <p:spPr>
          <a:xfrm>
            <a:off x="5703268" y="2747790"/>
            <a:ext cx="523489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>
            <a:off x="6623383" y="2317403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5456335" y="2136766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6253145" y="2646192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3">
            <a:alphaModFix/>
          </a:blip>
          <a:srcRect b="37054" l="0" r="66573" t="35120"/>
          <a:stretch/>
        </p:blipFill>
        <p:spPr>
          <a:xfrm>
            <a:off x="2073556" y="2697003"/>
            <a:ext cx="523490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2623432" y="2595404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987" y="3047900"/>
            <a:ext cx="355626" cy="26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4869073" y="2895904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6">
            <a:alphaModFix/>
          </a:blip>
          <a:srcRect b="35283" l="0" r="0" t="27411"/>
          <a:stretch/>
        </p:blipFill>
        <p:spPr>
          <a:xfrm>
            <a:off x="4228260" y="1658297"/>
            <a:ext cx="1039738" cy="4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7">
            <a:alphaModFix/>
          </a:blip>
          <a:srcRect b="25787" l="15145" r="16351" t="17046"/>
          <a:stretch/>
        </p:blipFill>
        <p:spPr>
          <a:xfrm>
            <a:off x="7206700" y="1484562"/>
            <a:ext cx="808200" cy="7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8">
            <a:alphaModFix/>
          </a:blip>
          <a:srcRect b="27856" l="0" r="0" t="28273"/>
          <a:stretch/>
        </p:blipFill>
        <p:spPr>
          <a:xfrm flipH="1">
            <a:off x="7210488" y="3019425"/>
            <a:ext cx="498921" cy="26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>
            <a:off x="7087323" y="2970554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9">
            <a:alphaModFix/>
          </a:blip>
          <a:srcRect b="78179" l="0" r="66612" t="0"/>
          <a:stretch/>
        </p:blipFill>
        <p:spPr>
          <a:xfrm>
            <a:off x="6699600" y="3799347"/>
            <a:ext cx="967297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9">
            <a:alphaModFix/>
          </a:blip>
          <a:srcRect b="23839" l="68039" r="3485" t="57437"/>
          <a:stretch/>
        </p:blipFill>
        <p:spPr>
          <a:xfrm>
            <a:off x="4543025" y="3834926"/>
            <a:ext cx="808200" cy="37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10">
            <a:alphaModFix/>
          </a:blip>
          <a:srcRect b="28232" l="0" r="0" t="29273"/>
          <a:stretch/>
        </p:blipFill>
        <p:spPr>
          <a:xfrm>
            <a:off x="5421738" y="3706950"/>
            <a:ext cx="1267935" cy="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1624500" y="700950"/>
            <a:ext cx="5895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complexity of real-world soundscapes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especially relative to training data, is a pervasive challenge for automated classification systems.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4"/>
          <p:cNvSpPr/>
          <p:nvPr/>
        </p:nvSpPr>
        <p:spPr>
          <a:xfrm>
            <a:off x="222750" y="325925"/>
            <a:ext cx="8698500" cy="2618400"/>
          </a:xfrm>
          <a:prstGeom prst="roundRect">
            <a:avLst>
              <a:gd fmla="val 40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64"/>
          <p:cNvPicPr preferRelativeResize="0"/>
          <p:nvPr/>
        </p:nvPicPr>
        <p:blipFill rotWithShape="1">
          <a:blip r:embed="rId3">
            <a:alphaModFix/>
          </a:blip>
          <a:srcRect b="33616" l="0" r="75263" t="33171"/>
          <a:stretch/>
        </p:blipFill>
        <p:spPr>
          <a:xfrm>
            <a:off x="6749851" y="1510769"/>
            <a:ext cx="1615401" cy="1355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4"/>
          <p:cNvSpPr txBox="1"/>
          <p:nvPr/>
        </p:nvSpPr>
        <p:spPr>
          <a:xfrm>
            <a:off x="6314200" y="658563"/>
            <a:ext cx="2486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of the soundscape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well as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spatial analysis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grpSp>
        <p:nvGrpSpPr>
          <p:cNvPr id="1117" name="Google Shape;1117;p64"/>
          <p:cNvGrpSpPr/>
          <p:nvPr/>
        </p:nvGrpSpPr>
        <p:grpSpPr>
          <a:xfrm>
            <a:off x="3189238" y="735413"/>
            <a:ext cx="2996700" cy="2170373"/>
            <a:chOff x="3233688" y="2839850"/>
            <a:chExt cx="2996700" cy="2170373"/>
          </a:xfrm>
        </p:grpSpPr>
        <p:sp>
          <p:nvSpPr>
            <p:cNvPr id="1118" name="Google Shape;1118;p64"/>
            <p:cNvSpPr txBox="1"/>
            <p:nvPr/>
          </p:nvSpPr>
          <p:spPr>
            <a:xfrm>
              <a:off x="3233688" y="2839850"/>
              <a:ext cx="29967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→ 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 in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substantial improvement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 F1 scores for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species-level classification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(within 3-second windows).</a:t>
              </a:r>
              <a:endParaRPr/>
            </a:p>
          </p:txBody>
        </p:sp>
        <p:pic>
          <p:nvPicPr>
            <p:cNvPr id="1119" name="Google Shape;1119;p64"/>
            <p:cNvPicPr preferRelativeResize="0"/>
            <p:nvPr/>
          </p:nvPicPr>
          <p:blipFill rotWithShape="1">
            <a:blip r:embed="rId4">
              <a:alphaModFix/>
            </a:blip>
            <a:srcRect b="39108" l="0" r="74704" t="30705"/>
            <a:stretch/>
          </p:blipFill>
          <p:spPr>
            <a:xfrm>
              <a:off x="3827037" y="3684950"/>
              <a:ext cx="1615386" cy="13252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0" name="Google Shape;1120;p64"/>
          <p:cNvGrpSpPr/>
          <p:nvPr/>
        </p:nvGrpSpPr>
        <p:grpSpPr>
          <a:xfrm>
            <a:off x="343100" y="888663"/>
            <a:ext cx="2591700" cy="1716900"/>
            <a:chOff x="387550" y="2993100"/>
            <a:chExt cx="2591700" cy="1716900"/>
          </a:xfrm>
        </p:grpSpPr>
        <p:sp>
          <p:nvSpPr>
            <p:cNvPr id="1121" name="Google Shape;1121;p64"/>
            <p:cNvSpPr txBox="1"/>
            <p:nvPr/>
          </p:nvSpPr>
          <p:spPr>
            <a:xfrm>
              <a:off x="387550" y="2993100"/>
              <a:ext cx="25917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→ Enables the 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classifier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detect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more calls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with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higher confidence.</a:t>
              </a:r>
              <a:endParaRPr b="1"/>
            </a:p>
          </p:txBody>
        </p:sp>
        <p:pic>
          <p:nvPicPr>
            <p:cNvPr id="1122" name="Google Shape;1122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8649" y="3700575"/>
              <a:ext cx="1963250" cy="1009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3" name="Google Shape;1123;p64"/>
          <p:cNvSpPr txBox="1"/>
          <p:nvPr>
            <p:ph idx="4294967295" type="body"/>
          </p:nvPr>
        </p:nvSpPr>
        <p:spPr>
          <a:xfrm>
            <a:off x="320850" y="326450"/>
            <a:ext cx="85104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all, we find that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performing source separation on natural recordings…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64"/>
          <p:cNvGrpSpPr/>
          <p:nvPr/>
        </p:nvGrpSpPr>
        <p:grpSpPr>
          <a:xfrm>
            <a:off x="222750" y="3045575"/>
            <a:ext cx="2665500" cy="1818300"/>
            <a:chOff x="222750" y="3045575"/>
            <a:chExt cx="2665500" cy="1818300"/>
          </a:xfrm>
        </p:grpSpPr>
        <p:sp>
          <p:nvSpPr>
            <p:cNvPr id="1125" name="Google Shape;1125;p64"/>
            <p:cNvSpPr/>
            <p:nvPr/>
          </p:nvSpPr>
          <p:spPr>
            <a:xfrm>
              <a:off x="222750" y="3045575"/>
              <a:ext cx="2665500" cy="1818300"/>
            </a:xfrm>
            <a:prstGeom prst="roundRect">
              <a:avLst>
                <a:gd fmla="val 940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4"/>
            <p:cNvSpPr/>
            <p:nvPr/>
          </p:nvSpPr>
          <p:spPr>
            <a:xfrm>
              <a:off x="736700" y="4048713"/>
              <a:ext cx="1605937" cy="545375"/>
            </a:xfrm>
            <a:custGeom>
              <a:rect b="b" l="l" r="r" t="t"/>
              <a:pathLst>
                <a:path extrusionOk="0" h="21815" w="67187">
                  <a:moveTo>
                    <a:pt x="0" y="12784"/>
                  </a:moveTo>
                  <a:cubicBezTo>
                    <a:pt x="8086" y="16016"/>
                    <a:pt x="15960" y="22866"/>
                    <a:pt x="24580" y="21633"/>
                  </a:cubicBezTo>
                  <a:cubicBezTo>
                    <a:pt x="35313" y="20098"/>
                    <a:pt x="38735" y="3307"/>
                    <a:pt x="49161" y="330"/>
                  </a:cubicBezTo>
                  <a:cubicBezTo>
                    <a:pt x="55845" y="-1579"/>
                    <a:pt x="62268" y="5905"/>
                    <a:pt x="67187" y="10817"/>
                  </a:cubicBezTo>
                </a:path>
              </a:pathLst>
            </a:custGeom>
            <a:noFill/>
            <a:ln cap="flat" cmpd="sng" w="19050">
              <a:solidFill>
                <a:srgbClr val="ABABAB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7" name="Google Shape;1127;p64"/>
            <p:cNvSpPr/>
            <p:nvPr/>
          </p:nvSpPr>
          <p:spPr>
            <a:xfrm>
              <a:off x="701313" y="4119334"/>
              <a:ext cx="97800" cy="5706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rgbClr val="B7B7B7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4"/>
            <p:cNvSpPr/>
            <p:nvPr/>
          </p:nvSpPr>
          <p:spPr>
            <a:xfrm>
              <a:off x="960513" y="4354100"/>
              <a:ext cx="97800" cy="365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rgbClr val="B7B7B7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4"/>
            <p:cNvSpPr/>
            <p:nvPr/>
          </p:nvSpPr>
          <p:spPr>
            <a:xfrm>
              <a:off x="1219713" y="4448300"/>
              <a:ext cx="97800" cy="271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rgbClr val="B7B7B7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4"/>
            <p:cNvSpPr/>
            <p:nvPr/>
          </p:nvSpPr>
          <p:spPr>
            <a:xfrm>
              <a:off x="1446138" y="4354103"/>
              <a:ext cx="97800" cy="210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rgbClr val="B7B7B7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4"/>
            <p:cNvSpPr/>
            <p:nvPr/>
          </p:nvSpPr>
          <p:spPr>
            <a:xfrm>
              <a:off x="1655613" y="4078550"/>
              <a:ext cx="97800" cy="271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rgbClr val="B7B7B7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4"/>
            <p:cNvSpPr/>
            <p:nvPr/>
          </p:nvSpPr>
          <p:spPr>
            <a:xfrm>
              <a:off x="1875863" y="3963700"/>
              <a:ext cx="97800" cy="210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rgbClr val="B7B7B7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4"/>
            <p:cNvSpPr/>
            <p:nvPr/>
          </p:nvSpPr>
          <p:spPr>
            <a:xfrm>
              <a:off x="2096113" y="4028341"/>
              <a:ext cx="97800" cy="210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rgbClr val="B7B7B7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4"/>
            <p:cNvSpPr/>
            <p:nvPr/>
          </p:nvSpPr>
          <p:spPr>
            <a:xfrm>
              <a:off x="2288838" y="4204491"/>
              <a:ext cx="97800" cy="210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rgbClr val="B7B7B7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64"/>
          <p:cNvSpPr txBox="1"/>
          <p:nvPr>
            <p:ph idx="4294967295" type="body"/>
          </p:nvPr>
        </p:nvSpPr>
        <p:spPr>
          <a:xfrm>
            <a:off x="261175" y="3081725"/>
            <a:ext cx="2565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apply borrow methods from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estimation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make the grouping of sources more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6" name="Google Shape;1136;p64"/>
          <p:cNvGrpSpPr/>
          <p:nvPr/>
        </p:nvGrpSpPr>
        <p:grpSpPr>
          <a:xfrm>
            <a:off x="3002500" y="3045575"/>
            <a:ext cx="3183600" cy="1818300"/>
            <a:chOff x="3002500" y="3045575"/>
            <a:chExt cx="3183600" cy="1818300"/>
          </a:xfrm>
        </p:grpSpPr>
        <p:sp>
          <p:nvSpPr>
            <p:cNvPr id="1137" name="Google Shape;1137;p64"/>
            <p:cNvSpPr/>
            <p:nvPr/>
          </p:nvSpPr>
          <p:spPr>
            <a:xfrm>
              <a:off x="3002500" y="3045575"/>
              <a:ext cx="3183600" cy="1818300"/>
            </a:xfrm>
            <a:prstGeom prst="roundRect">
              <a:avLst>
                <a:gd fmla="val 723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4"/>
            <p:cNvSpPr txBox="1"/>
            <p:nvPr/>
          </p:nvSpPr>
          <p:spPr>
            <a:xfrm>
              <a:off x="3070600" y="3045575"/>
              <a:ext cx="29967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we use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two acoustic vector-sensors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perform full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spatial localization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/>
            </a:p>
          </p:txBody>
        </p:sp>
        <p:pic>
          <p:nvPicPr>
            <p:cNvPr id="1139" name="Google Shape;1139;p64"/>
            <p:cNvPicPr preferRelativeResize="0"/>
            <p:nvPr/>
          </p:nvPicPr>
          <p:blipFill rotWithShape="1">
            <a:blip r:embed="rId6">
              <a:alphaModFix/>
            </a:blip>
            <a:srcRect b="0" l="0" r="0" t="11284"/>
            <a:stretch/>
          </p:blipFill>
          <p:spPr>
            <a:xfrm>
              <a:off x="5252603" y="3878767"/>
              <a:ext cx="525223" cy="905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64"/>
            <p:cNvSpPr/>
            <p:nvPr/>
          </p:nvSpPr>
          <p:spPr>
            <a:xfrm>
              <a:off x="5535866" y="3808753"/>
              <a:ext cx="30300" cy="1749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4"/>
            <p:cNvSpPr/>
            <p:nvPr/>
          </p:nvSpPr>
          <p:spPr>
            <a:xfrm>
              <a:off x="5509800" y="3716273"/>
              <a:ext cx="82500" cy="106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2" name="Google Shape;1142;p64"/>
            <p:cNvPicPr preferRelativeResize="0"/>
            <p:nvPr/>
          </p:nvPicPr>
          <p:blipFill rotWithShape="1">
            <a:blip r:embed="rId7">
              <a:alphaModFix/>
            </a:blip>
            <a:srcRect b="37054" l="0" r="66573" t="35120"/>
            <a:stretch/>
          </p:blipFill>
          <p:spPr>
            <a:xfrm>
              <a:off x="4389985" y="3824518"/>
              <a:ext cx="356156" cy="316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64"/>
            <p:cNvPicPr preferRelativeResize="0"/>
            <p:nvPr/>
          </p:nvPicPr>
          <p:blipFill rotWithShape="1">
            <a:blip r:embed="rId8">
              <a:alphaModFix/>
            </a:blip>
            <a:srcRect b="0" l="0" r="52805" t="0"/>
            <a:stretch/>
          </p:blipFill>
          <p:spPr>
            <a:xfrm rot="10800000">
              <a:off x="4764094" y="3761824"/>
              <a:ext cx="106203" cy="22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Google Shape;1144;p64"/>
            <p:cNvPicPr preferRelativeResize="0"/>
            <p:nvPr/>
          </p:nvPicPr>
          <p:blipFill rotWithShape="1">
            <a:blip r:embed="rId6">
              <a:alphaModFix/>
            </a:blip>
            <a:srcRect b="0" l="0" r="0" t="11284"/>
            <a:stretch/>
          </p:blipFill>
          <p:spPr>
            <a:xfrm>
              <a:off x="3410776" y="3878767"/>
              <a:ext cx="525223" cy="905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5" name="Google Shape;1145;p64"/>
            <p:cNvSpPr/>
            <p:nvPr/>
          </p:nvSpPr>
          <p:spPr>
            <a:xfrm>
              <a:off x="3694039" y="3808753"/>
              <a:ext cx="30300" cy="1749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4"/>
            <p:cNvSpPr/>
            <p:nvPr/>
          </p:nvSpPr>
          <p:spPr>
            <a:xfrm>
              <a:off x="3667973" y="3716273"/>
              <a:ext cx="82500" cy="106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7" name="Google Shape;1147;p64"/>
            <p:cNvPicPr preferRelativeResize="0"/>
            <p:nvPr/>
          </p:nvPicPr>
          <p:blipFill rotWithShape="1">
            <a:blip r:embed="rId8">
              <a:alphaModFix/>
            </a:blip>
            <a:srcRect b="0" l="0" r="52805" t="0"/>
            <a:stretch/>
          </p:blipFill>
          <p:spPr>
            <a:xfrm>
              <a:off x="4389976" y="3761823"/>
              <a:ext cx="106203" cy="225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8" name="Google Shape;1148;p64"/>
          <p:cNvGrpSpPr/>
          <p:nvPr/>
        </p:nvGrpSpPr>
        <p:grpSpPr>
          <a:xfrm>
            <a:off x="6300350" y="3045575"/>
            <a:ext cx="2591700" cy="1818300"/>
            <a:chOff x="6300350" y="3045575"/>
            <a:chExt cx="2591700" cy="1818300"/>
          </a:xfrm>
        </p:grpSpPr>
        <p:sp>
          <p:nvSpPr>
            <p:cNvPr id="1149" name="Google Shape;1149;p64"/>
            <p:cNvSpPr/>
            <p:nvPr/>
          </p:nvSpPr>
          <p:spPr>
            <a:xfrm>
              <a:off x="6300350" y="3045575"/>
              <a:ext cx="2591700" cy="1818300"/>
            </a:xfrm>
            <a:prstGeom prst="roundRect">
              <a:avLst>
                <a:gd fmla="val 5874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0" name="Google Shape;1150;p64"/>
            <p:cNvCxnSpPr/>
            <p:nvPr/>
          </p:nvCxnSpPr>
          <p:spPr>
            <a:xfrm rot="10800000">
              <a:off x="8039353" y="3808751"/>
              <a:ext cx="5100" cy="58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1" name="Google Shape;1151;p64"/>
            <p:cNvCxnSpPr/>
            <p:nvPr/>
          </p:nvCxnSpPr>
          <p:spPr>
            <a:xfrm flipH="1">
              <a:off x="7703177" y="4393702"/>
              <a:ext cx="336000" cy="320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2" name="Google Shape;1152;p64"/>
            <p:cNvCxnSpPr/>
            <p:nvPr/>
          </p:nvCxnSpPr>
          <p:spPr>
            <a:xfrm>
              <a:off x="8039177" y="4393702"/>
              <a:ext cx="576600" cy="14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3" name="Google Shape;1153;p64"/>
            <p:cNvCxnSpPr/>
            <p:nvPr/>
          </p:nvCxnSpPr>
          <p:spPr>
            <a:xfrm rot="10800000">
              <a:off x="6746147" y="3889124"/>
              <a:ext cx="9300" cy="650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4" name="Google Shape;1154;p64"/>
            <p:cNvCxnSpPr/>
            <p:nvPr/>
          </p:nvCxnSpPr>
          <p:spPr>
            <a:xfrm>
              <a:off x="6749841" y="4535277"/>
              <a:ext cx="652500" cy="4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155" name="Google Shape;1155;p64"/>
          <p:cNvSpPr txBox="1"/>
          <p:nvPr>
            <p:ph idx="4294967295" type="body"/>
          </p:nvPr>
        </p:nvSpPr>
        <p:spPr>
          <a:xfrm>
            <a:off x="6338775" y="3081725"/>
            <a:ext cx="25656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estimate the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elevation angle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separate sources in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64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5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2" name="Google Shape;1162;p65"/>
          <p:cNvPicPr preferRelativeResize="0"/>
          <p:nvPr/>
        </p:nvPicPr>
        <p:blipFill rotWithShape="1">
          <a:blip r:embed="rId3">
            <a:alphaModFix/>
          </a:blip>
          <a:srcRect b="31599" l="12718" r="44644" t="31189"/>
          <a:stretch/>
        </p:blipFill>
        <p:spPr>
          <a:xfrm>
            <a:off x="2689625" y="1599250"/>
            <a:ext cx="1270498" cy="147692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3" name="Google Shape;1163;p65"/>
          <p:cNvPicPr preferRelativeResize="0"/>
          <p:nvPr/>
        </p:nvPicPr>
        <p:blipFill rotWithShape="1">
          <a:blip r:embed="rId4">
            <a:alphaModFix/>
          </a:blip>
          <a:srcRect b="0" l="0" r="23254" t="0"/>
          <a:stretch/>
        </p:blipFill>
        <p:spPr>
          <a:xfrm>
            <a:off x="5273438" y="1875625"/>
            <a:ext cx="1225125" cy="1205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4" name="Google Shape;1164;p65"/>
          <p:cNvSpPr txBox="1"/>
          <p:nvPr/>
        </p:nvSpPr>
        <p:spPr>
          <a:xfrm>
            <a:off x="2645375" y="3076175"/>
            <a:ext cx="13590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Prof. Holger Klinck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65"/>
          <p:cNvSpPr txBox="1"/>
          <p:nvPr/>
        </p:nvSpPr>
        <p:spPr>
          <a:xfrm>
            <a:off x="5273413" y="3081000"/>
            <a:ext cx="12252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Stefan Kahl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6" name="Google Shape;1166;p65"/>
          <p:cNvPicPr preferRelativeResize="0"/>
          <p:nvPr/>
        </p:nvPicPr>
        <p:blipFill rotWithShape="1">
          <a:blip r:embed="rId5">
            <a:alphaModFix/>
          </a:blip>
          <a:srcRect b="0" l="13121" r="24308" t="0"/>
          <a:stretch/>
        </p:blipFill>
        <p:spPr>
          <a:xfrm>
            <a:off x="4114175" y="1875625"/>
            <a:ext cx="1005601" cy="12053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7" name="Google Shape;1167;p65"/>
          <p:cNvSpPr txBox="1"/>
          <p:nvPr/>
        </p:nvSpPr>
        <p:spPr>
          <a:xfrm>
            <a:off x="4004363" y="3081000"/>
            <a:ext cx="12252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Dan Salisbury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8" name="Google Shape;1168;p65"/>
          <p:cNvGrpSpPr/>
          <p:nvPr/>
        </p:nvGrpSpPr>
        <p:grpSpPr>
          <a:xfrm>
            <a:off x="3670775" y="3520300"/>
            <a:ext cx="1892400" cy="672050"/>
            <a:chOff x="1631625" y="2902775"/>
            <a:chExt cx="1892400" cy="672050"/>
          </a:xfrm>
        </p:grpSpPr>
        <p:sp>
          <p:nvSpPr>
            <p:cNvPr id="1169" name="Google Shape;1169;p65"/>
            <p:cNvSpPr/>
            <p:nvPr/>
          </p:nvSpPr>
          <p:spPr>
            <a:xfrm>
              <a:off x="1631625" y="2902775"/>
              <a:ext cx="1892400" cy="638100"/>
            </a:xfrm>
            <a:prstGeom prst="roundRect">
              <a:avLst>
                <a:gd fmla="val 821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65"/>
            <p:cNvGrpSpPr/>
            <p:nvPr/>
          </p:nvGrpSpPr>
          <p:grpSpPr>
            <a:xfrm>
              <a:off x="1720650" y="2930388"/>
              <a:ext cx="1714350" cy="381713"/>
              <a:chOff x="-150475" y="2002488"/>
              <a:chExt cx="1714350" cy="381713"/>
            </a:xfrm>
          </p:grpSpPr>
          <p:pic>
            <p:nvPicPr>
              <p:cNvPr id="1171" name="Google Shape;1171;p65"/>
              <p:cNvPicPr preferRelativeResize="0"/>
              <p:nvPr/>
            </p:nvPicPr>
            <p:blipFill rotWithShape="1">
              <a:blip r:embed="rId6">
                <a:alphaModFix/>
              </a:blip>
              <a:srcRect b="37241" l="0" r="0" t="0"/>
              <a:stretch/>
            </p:blipFill>
            <p:spPr>
              <a:xfrm>
                <a:off x="-150475" y="2002488"/>
                <a:ext cx="1714350" cy="309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2" name="Google Shape;1172;p65"/>
              <p:cNvSpPr/>
              <p:nvPr/>
            </p:nvSpPr>
            <p:spPr>
              <a:xfrm>
                <a:off x="-82575" y="2279200"/>
                <a:ext cx="1207200" cy="105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3" name="Google Shape;1173;p65"/>
            <p:cNvSpPr txBox="1"/>
            <p:nvPr/>
          </p:nvSpPr>
          <p:spPr>
            <a:xfrm>
              <a:off x="1720750" y="3143725"/>
              <a:ext cx="1624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>
                  <a:latin typeface="Lato"/>
                  <a:ea typeface="Lato"/>
                  <a:cs typeface="Lato"/>
                  <a:sym typeface="Lato"/>
                </a:rPr>
                <a:t>K. Lisa </a:t>
              </a:r>
              <a:r>
                <a:rPr i="1" lang="en" sz="800">
                  <a:latin typeface="Lato"/>
                  <a:ea typeface="Lato"/>
                  <a:cs typeface="Lato"/>
                  <a:sym typeface="Lato"/>
                </a:rPr>
                <a:t>Yang Center for Conservation Bioacoustics</a:t>
              </a:r>
              <a:endParaRPr i="1"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/>
          <p:nvPr/>
        </p:nvSpPr>
        <p:spPr>
          <a:xfrm>
            <a:off x="4054356" y="1330579"/>
            <a:ext cx="4041000" cy="3018300"/>
          </a:xfrm>
          <a:prstGeom prst="roundRect">
            <a:avLst>
              <a:gd fmla="val 823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1048638" y="1330579"/>
            <a:ext cx="2755800" cy="3018300"/>
          </a:xfrm>
          <a:prstGeom prst="roundRect">
            <a:avLst>
              <a:gd fmla="val 823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to Passive Acoustic Monitoring</a:t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1595975" y="1344113"/>
            <a:ext cx="166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5225138" y="1344113"/>
            <a:ext cx="166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72190" l="65524" r="8934" t="5089"/>
          <a:stretch/>
        </p:blipFill>
        <p:spPr>
          <a:xfrm flipH="1">
            <a:off x="5025180" y="2176502"/>
            <a:ext cx="399999" cy="4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 b="67085" l="-319" r="73733" t="5089"/>
          <a:stretch/>
        </p:blipFill>
        <p:spPr>
          <a:xfrm>
            <a:off x="6811923" y="2081126"/>
            <a:ext cx="416355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 b="37054" l="0" r="66573" t="35120"/>
          <a:stretch/>
        </p:blipFill>
        <p:spPr>
          <a:xfrm>
            <a:off x="5703268" y="2747790"/>
            <a:ext cx="523489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>
            <a:off x="6623383" y="2317403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5456335" y="2136766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6253145" y="2646192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3">
            <a:alphaModFix/>
          </a:blip>
          <a:srcRect b="37054" l="0" r="66573" t="35120"/>
          <a:stretch/>
        </p:blipFill>
        <p:spPr>
          <a:xfrm>
            <a:off x="2073556" y="2697003"/>
            <a:ext cx="523490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2623432" y="2595404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987" y="3047900"/>
            <a:ext cx="355626" cy="26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4869073" y="2895904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 rotWithShape="1">
          <a:blip r:embed="rId6">
            <a:alphaModFix/>
          </a:blip>
          <a:srcRect b="35283" l="0" r="0" t="27411"/>
          <a:stretch/>
        </p:blipFill>
        <p:spPr>
          <a:xfrm>
            <a:off x="4228260" y="1658297"/>
            <a:ext cx="1039738" cy="4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7">
            <a:alphaModFix/>
          </a:blip>
          <a:srcRect b="25787" l="15145" r="16351" t="17046"/>
          <a:stretch/>
        </p:blipFill>
        <p:spPr>
          <a:xfrm>
            <a:off x="7206700" y="1484562"/>
            <a:ext cx="808200" cy="7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8">
            <a:alphaModFix/>
          </a:blip>
          <a:srcRect b="27856" l="0" r="0" t="28273"/>
          <a:stretch/>
        </p:blipFill>
        <p:spPr>
          <a:xfrm flipH="1">
            <a:off x="7210488" y="3019425"/>
            <a:ext cx="498921" cy="26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>
            <a:off x="7087323" y="2970554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9">
            <a:alphaModFix/>
          </a:blip>
          <a:srcRect b="78179" l="0" r="66612" t="0"/>
          <a:stretch/>
        </p:blipFill>
        <p:spPr>
          <a:xfrm>
            <a:off x="6699600" y="3799347"/>
            <a:ext cx="967297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 rotWithShape="1">
          <a:blip r:embed="rId9">
            <a:alphaModFix/>
          </a:blip>
          <a:srcRect b="23839" l="68039" r="3485" t="57437"/>
          <a:stretch/>
        </p:blipFill>
        <p:spPr>
          <a:xfrm>
            <a:off x="4543025" y="3834926"/>
            <a:ext cx="808200" cy="37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 rotWithShape="1">
          <a:blip r:embed="rId10">
            <a:alphaModFix/>
          </a:blip>
          <a:srcRect b="28232" l="0" r="0" t="29273"/>
          <a:stretch/>
        </p:blipFill>
        <p:spPr>
          <a:xfrm>
            <a:off x="5421738" y="3706950"/>
            <a:ext cx="1267935" cy="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1624500" y="700950"/>
            <a:ext cx="5895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complexity of real-world soundscapes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especially relative to training data, is a pervasive challenge for automated classification systems.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9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/>
          <p:nvPr/>
        </p:nvSpPr>
        <p:spPr>
          <a:xfrm>
            <a:off x="4054356" y="1330579"/>
            <a:ext cx="4041000" cy="3018300"/>
          </a:xfrm>
          <a:prstGeom prst="roundRect">
            <a:avLst>
              <a:gd fmla="val 823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1048638" y="1330579"/>
            <a:ext cx="2755800" cy="3018300"/>
          </a:xfrm>
          <a:prstGeom prst="roundRect">
            <a:avLst>
              <a:gd fmla="val 823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to Passive Acoustic Monitoring</a:t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1595975" y="1344113"/>
            <a:ext cx="166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5225138" y="1344113"/>
            <a:ext cx="166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b="72190" l="65524" r="8934" t="5089"/>
          <a:stretch/>
        </p:blipFill>
        <p:spPr>
          <a:xfrm flipH="1">
            <a:off x="5025180" y="2176502"/>
            <a:ext cx="399999" cy="4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3">
            <a:alphaModFix/>
          </a:blip>
          <a:srcRect b="67085" l="-319" r="73733" t="5089"/>
          <a:stretch/>
        </p:blipFill>
        <p:spPr>
          <a:xfrm>
            <a:off x="6811923" y="2081126"/>
            <a:ext cx="416355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3">
            <a:alphaModFix/>
          </a:blip>
          <a:srcRect b="37054" l="0" r="66573" t="35120"/>
          <a:stretch/>
        </p:blipFill>
        <p:spPr>
          <a:xfrm>
            <a:off x="5703268" y="2747790"/>
            <a:ext cx="523489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>
            <a:off x="6623383" y="2317403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5456335" y="2136766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6253145" y="2646192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b="37054" l="0" r="66573" t="35120"/>
          <a:stretch/>
        </p:blipFill>
        <p:spPr>
          <a:xfrm>
            <a:off x="2073556" y="2697003"/>
            <a:ext cx="523490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2623432" y="2595404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987" y="3047900"/>
            <a:ext cx="355626" cy="26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 rot="10800000">
            <a:off x="4869073" y="2895904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6">
            <a:alphaModFix/>
          </a:blip>
          <a:srcRect b="35283" l="0" r="0" t="27411"/>
          <a:stretch/>
        </p:blipFill>
        <p:spPr>
          <a:xfrm>
            <a:off x="4228260" y="1658297"/>
            <a:ext cx="1039738" cy="4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7">
            <a:alphaModFix/>
          </a:blip>
          <a:srcRect b="25787" l="15145" r="16351" t="17046"/>
          <a:stretch/>
        </p:blipFill>
        <p:spPr>
          <a:xfrm>
            <a:off x="7206700" y="1484562"/>
            <a:ext cx="808200" cy="7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8">
            <a:alphaModFix/>
          </a:blip>
          <a:srcRect b="27856" l="0" r="0" t="28273"/>
          <a:stretch/>
        </p:blipFill>
        <p:spPr>
          <a:xfrm flipH="1">
            <a:off x="7210488" y="3019425"/>
            <a:ext cx="498921" cy="26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 rotWithShape="1">
          <a:blip r:embed="rId4">
            <a:alphaModFix/>
          </a:blip>
          <a:srcRect b="0" l="0" r="52805" t="0"/>
          <a:stretch/>
        </p:blipFill>
        <p:spPr>
          <a:xfrm>
            <a:off x="7087323" y="2970554"/>
            <a:ext cx="156105" cy="36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 rotWithShape="1">
          <a:blip r:embed="rId9">
            <a:alphaModFix/>
          </a:blip>
          <a:srcRect b="78179" l="0" r="66612" t="0"/>
          <a:stretch/>
        </p:blipFill>
        <p:spPr>
          <a:xfrm>
            <a:off x="6699600" y="3799347"/>
            <a:ext cx="967297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 rotWithShape="1">
          <a:blip r:embed="rId9">
            <a:alphaModFix/>
          </a:blip>
          <a:srcRect b="23839" l="68039" r="3485" t="57437"/>
          <a:stretch/>
        </p:blipFill>
        <p:spPr>
          <a:xfrm>
            <a:off x="4543025" y="3834926"/>
            <a:ext cx="808200" cy="37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10">
            <a:alphaModFix/>
          </a:blip>
          <a:srcRect b="28232" l="0" r="0" t="29273"/>
          <a:stretch/>
        </p:blipFill>
        <p:spPr>
          <a:xfrm>
            <a:off x="5421738" y="3706950"/>
            <a:ext cx="1267935" cy="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247475" y="4471575"/>
            <a:ext cx="870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we address these challenges by separating different sound sources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environment?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1624500" y="700950"/>
            <a:ext cx="5895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complexity of real-world soundscapes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especially relative to training data, is a pervasive challenge for automated classification systems.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1"/>
          <p:cNvGrpSpPr/>
          <p:nvPr/>
        </p:nvGrpSpPr>
        <p:grpSpPr>
          <a:xfrm>
            <a:off x="2988688" y="722925"/>
            <a:ext cx="2882100" cy="4251600"/>
            <a:chOff x="5823900" y="721800"/>
            <a:chExt cx="2882100" cy="4251600"/>
          </a:xfrm>
        </p:grpSpPr>
        <p:sp>
          <p:nvSpPr>
            <p:cNvPr id="306" name="Google Shape;306;p31"/>
            <p:cNvSpPr/>
            <p:nvPr/>
          </p:nvSpPr>
          <p:spPr>
            <a:xfrm>
              <a:off x="5823900" y="721800"/>
              <a:ext cx="2882100" cy="4251600"/>
            </a:xfrm>
            <a:prstGeom prst="roundRect">
              <a:avLst>
                <a:gd fmla="val 5184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7" name="Google Shape;30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68675" y="1768650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4650" y="2574600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550" y="2574600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31"/>
          <p:cNvSpPr/>
          <p:nvPr/>
        </p:nvSpPr>
        <p:spPr>
          <a:xfrm>
            <a:off x="6033500" y="721775"/>
            <a:ext cx="2724000" cy="3998100"/>
          </a:xfrm>
          <a:prstGeom prst="roundRect">
            <a:avLst>
              <a:gd fmla="val 6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 txBox="1"/>
          <p:nvPr>
            <p:ph idx="4294967295" type="body"/>
          </p:nvPr>
        </p:nvSpPr>
        <p:spPr>
          <a:xfrm>
            <a:off x="6124700" y="721775"/>
            <a:ext cx="2541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co-located microphone array 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31"/>
          <p:cNvGrpSpPr/>
          <p:nvPr/>
        </p:nvGrpSpPr>
        <p:grpSpPr>
          <a:xfrm>
            <a:off x="381600" y="721775"/>
            <a:ext cx="2444400" cy="3998100"/>
            <a:chOff x="381600" y="721775"/>
            <a:chExt cx="2444400" cy="3998100"/>
          </a:xfrm>
        </p:grpSpPr>
        <p:sp>
          <p:nvSpPr>
            <p:cNvPr id="313" name="Google Shape;313;p31"/>
            <p:cNvSpPr/>
            <p:nvPr/>
          </p:nvSpPr>
          <p:spPr>
            <a:xfrm>
              <a:off x="381600" y="721775"/>
              <a:ext cx="2444400" cy="3998100"/>
            </a:xfrm>
            <a:prstGeom prst="roundRect">
              <a:avLst>
                <a:gd fmla="val 486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4" name="Google Shape;31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5050" y="1876750"/>
              <a:ext cx="1434300" cy="1434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31"/>
          <p:cNvSpPr txBox="1"/>
          <p:nvPr>
            <p:ph type="title"/>
          </p:nvPr>
        </p:nvSpPr>
        <p:spPr>
          <a:xfrm>
            <a:off x="628650" y="330749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Hardware</a:t>
            </a:r>
            <a:endParaRPr/>
          </a:p>
        </p:txBody>
      </p:sp>
      <p:sp>
        <p:nvSpPr>
          <p:cNvPr id="316" name="Google Shape;316;p31"/>
          <p:cNvSpPr txBox="1"/>
          <p:nvPr>
            <p:ph idx="4294967295" type="body"/>
          </p:nvPr>
        </p:nvSpPr>
        <p:spPr>
          <a:xfrm>
            <a:off x="578250" y="721825"/>
            <a:ext cx="2051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microphone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1"/>
          <p:cNvSpPr txBox="1"/>
          <p:nvPr>
            <p:ph idx="4294967295" type="body"/>
          </p:nvPr>
        </p:nvSpPr>
        <p:spPr>
          <a:xfrm>
            <a:off x="3226888" y="721813"/>
            <a:ext cx="2405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microphone array 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4">
            <a:alphaModFix/>
          </a:blip>
          <a:srcRect b="71533" l="36797" r="36425" t="0"/>
          <a:stretch/>
        </p:blipFill>
        <p:spPr>
          <a:xfrm>
            <a:off x="6729225" y="1992500"/>
            <a:ext cx="1349202" cy="143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/>
        </p:nvSpPr>
        <p:spPr>
          <a:xfrm>
            <a:off x="457475" y="3383325"/>
            <a:ext cx="2368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Advantage: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simple analysis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Challenge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 separation is under-determined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3052888" y="3312163"/>
            <a:ext cx="2753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Advantages: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can separate sound sources based on time-difference-of-arrival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Challenges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higher cost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maintenance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clock drift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6065600" y="3669775"/>
            <a:ext cx="2659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Possible Advantages: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relatively low-cost…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3" name="Google Shape;323;p31"/>
          <p:cNvGrpSpPr/>
          <p:nvPr/>
        </p:nvGrpSpPr>
        <p:grpSpPr>
          <a:xfrm>
            <a:off x="844400" y="1445800"/>
            <a:ext cx="1515600" cy="1467000"/>
            <a:chOff x="844400" y="1445800"/>
            <a:chExt cx="1515600" cy="1467000"/>
          </a:xfrm>
        </p:grpSpPr>
        <p:sp>
          <p:nvSpPr>
            <p:cNvPr id="324" name="Google Shape;324;p31"/>
            <p:cNvSpPr/>
            <p:nvPr/>
          </p:nvSpPr>
          <p:spPr>
            <a:xfrm>
              <a:off x="844400" y="1445800"/>
              <a:ext cx="1515600" cy="1467000"/>
            </a:xfrm>
            <a:prstGeom prst="ellipse">
              <a:avLst/>
            </a:prstGeom>
            <a:noFill/>
            <a:ln cap="flat" cmpd="sng" w="1905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 txBox="1"/>
            <p:nvPr/>
          </p:nvSpPr>
          <p:spPr>
            <a:xfrm>
              <a:off x="886650" y="1611150"/>
              <a:ext cx="143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omnidirectional</a:t>
              </a:r>
              <a:endParaRPr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31"/>
          <p:cNvGrpSpPr/>
          <p:nvPr/>
        </p:nvGrpSpPr>
        <p:grpSpPr>
          <a:xfrm>
            <a:off x="3403463" y="1167063"/>
            <a:ext cx="2052538" cy="1863413"/>
            <a:chOff x="6289888" y="1165913"/>
            <a:chExt cx="2052538" cy="1863413"/>
          </a:xfrm>
        </p:grpSpPr>
        <p:sp>
          <p:nvSpPr>
            <p:cNvPr id="327" name="Google Shape;327;p31"/>
            <p:cNvSpPr/>
            <p:nvPr/>
          </p:nvSpPr>
          <p:spPr>
            <a:xfrm>
              <a:off x="6289888" y="2318913"/>
              <a:ext cx="724800" cy="710400"/>
            </a:xfrm>
            <a:prstGeom prst="ellipse">
              <a:avLst/>
            </a:prstGeom>
            <a:noFill/>
            <a:ln cap="flat" cmpd="sng" w="1905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7617625" y="2318925"/>
              <a:ext cx="724800" cy="710400"/>
            </a:xfrm>
            <a:prstGeom prst="ellipse">
              <a:avLst/>
            </a:prstGeom>
            <a:noFill/>
            <a:ln cap="flat" cmpd="sng" w="1905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6958950" y="1535225"/>
              <a:ext cx="724800" cy="710400"/>
            </a:xfrm>
            <a:prstGeom prst="ellipse">
              <a:avLst/>
            </a:prstGeom>
            <a:noFill/>
            <a:ln cap="flat" cmpd="sng" w="1905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 txBox="1"/>
            <p:nvPr/>
          </p:nvSpPr>
          <p:spPr>
            <a:xfrm>
              <a:off x="6604200" y="1165913"/>
              <a:ext cx="143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omnidirectional</a:t>
              </a:r>
              <a:endParaRPr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31"/>
          <p:cNvGrpSpPr/>
          <p:nvPr/>
        </p:nvGrpSpPr>
        <p:grpSpPr>
          <a:xfrm>
            <a:off x="5946520" y="864738"/>
            <a:ext cx="2897980" cy="2991218"/>
            <a:chOff x="2875958" y="863838"/>
            <a:chExt cx="2897980" cy="2991218"/>
          </a:xfrm>
        </p:grpSpPr>
        <p:sp>
          <p:nvSpPr>
            <p:cNvPr id="332" name="Google Shape;332;p31"/>
            <p:cNvSpPr/>
            <p:nvPr/>
          </p:nvSpPr>
          <p:spPr>
            <a:xfrm rot="7643264">
              <a:off x="4135674" y="2212507"/>
              <a:ext cx="1321134" cy="1073505"/>
            </a:xfrm>
            <a:prstGeom prst="ellipse">
              <a:avLst/>
            </a:prstGeom>
            <a:noFill/>
            <a:ln cap="flat" cmpd="sng" w="19050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 rot="7688381">
              <a:off x="3236499" y="1367370"/>
              <a:ext cx="1321284" cy="1073611"/>
            </a:xfrm>
            <a:prstGeom prst="ellipse">
              <a:avLst/>
            </a:prstGeom>
            <a:noFill/>
            <a:ln cap="flat" cmpd="sng" w="19050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 rot="2700000">
              <a:off x="3965648" y="1234720"/>
              <a:ext cx="1583778" cy="1291036"/>
            </a:xfrm>
            <a:prstGeom prst="ellipse">
              <a:avLst/>
            </a:prstGeom>
            <a:noFill/>
            <a:ln cap="flat" cmpd="sng" w="1905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 rot="2452041">
              <a:off x="3105331" y="2203361"/>
              <a:ext cx="1583653" cy="1290989"/>
            </a:xfrm>
            <a:prstGeom prst="ellipse">
              <a:avLst/>
            </a:prstGeom>
            <a:noFill/>
            <a:ln cap="flat" cmpd="sng" w="1905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 txBox="1"/>
            <p:nvPr/>
          </p:nvSpPr>
          <p:spPr>
            <a:xfrm rot="2697966">
              <a:off x="4299528" y="1385763"/>
              <a:ext cx="1434437" cy="36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directional</a:t>
              </a:r>
              <a:endParaRPr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1"/>
            <p:cNvSpPr txBox="1"/>
            <p:nvPr/>
          </p:nvSpPr>
          <p:spPr>
            <a:xfrm rot="-8471877">
              <a:off x="2920488" y="2983188"/>
              <a:ext cx="1434335" cy="3693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directional</a:t>
              </a:r>
              <a:endParaRPr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1"/>
            <p:cNvSpPr txBox="1"/>
            <p:nvPr/>
          </p:nvSpPr>
          <p:spPr>
            <a:xfrm rot="7503173">
              <a:off x="4350940" y="2754144"/>
              <a:ext cx="1434361" cy="369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rgbClr val="6D9EEB"/>
                  </a:solidFill>
                  <a:latin typeface="Calibri"/>
                  <a:ea typeface="Calibri"/>
                  <a:cs typeface="Calibri"/>
                  <a:sym typeface="Calibri"/>
                </a:rPr>
                <a:t>directional</a:t>
              </a:r>
              <a:endParaRPr sz="12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1"/>
            <p:cNvSpPr txBox="1"/>
            <p:nvPr/>
          </p:nvSpPr>
          <p:spPr>
            <a:xfrm rot="-3219010">
              <a:off x="2948294" y="1535244"/>
              <a:ext cx="1434419" cy="369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rgbClr val="6D9EEB"/>
                  </a:solidFill>
                  <a:latin typeface="Calibri"/>
                  <a:ea typeface="Calibri"/>
                  <a:cs typeface="Calibri"/>
                  <a:sym typeface="Calibri"/>
                </a:rPr>
                <a:t>directional</a:t>
              </a:r>
              <a:endParaRPr sz="12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31"/>
          <p:cNvSpPr txBox="1"/>
          <p:nvPr/>
        </p:nvSpPr>
        <p:spPr>
          <a:xfrm>
            <a:off x="6065600" y="4094575"/>
            <a:ext cx="2600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can separate sound sources based on directionality!</a:t>
            </a:r>
            <a:endParaRPr>
              <a:solidFill>
                <a:srgbClr val="B45F0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2"/>
          <p:cNvGrpSpPr/>
          <p:nvPr/>
        </p:nvGrpSpPr>
        <p:grpSpPr>
          <a:xfrm>
            <a:off x="4428875" y="3238825"/>
            <a:ext cx="4470900" cy="1688725"/>
            <a:chOff x="4428875" y="3238825"/>
            <a:chExt cx="4470900" cy="1688725"/>
          </a:xfrm>
        </p:grpSpPr>
        <p:sp>
          <p:nvSpPr>
            <p:cNvPr id="346" name="Google Shape;346;p32"/>
            <p:cNvSpPr/>
            <p:nvPr/>
          </p:nvSpPr>
          <p:spPr>
            <a:xfrm>
              <a:off x="4428875" y="3240350"/>
              <a:ext cx="4470900" cy="1687200"/>
            </a:xfrm>
            <a:prstGeom prst="roundRect">
              <a:avLst>
                <a:gd fmla="val 1001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2"/>
            <p:cNvSpPr txBox="1"/>
            <p:nvPr/>
          </p:nvSpPr>
          <p:spPr>
            <a:xfrm>
              <a:off x="5164325" y="3238825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DoA Estimation:</a:t>
              </a:r>
              <a:endParaRPr/>
            </a:p>
          </p:txBody>
        </p:sp>
      </p:grpSp>
      <p:grpSp>
        <p:nvGrpSpPr>
          <p:cNvPr id="348" name="Google Shape;348;p32"/>
          <p:cNvGrpSpPr/>
          <p:nvPr/>
        </p:nvGrpSpPr>
        <p:grpSpPr>
          <a:xfrm>
            <a:off x="259777" y="762000"/>
            <a:ext cx="4017074" cy="4186800"/>
            <a:chOff x="259777" y="762000"/>
            <a:chExt cx="4017074" cy="4186800"/>
          </a:xfrm>
        </p:grpSpPr>
        <p:sp>
          <p:nvSpPr>
            <p:cNvPr id="349" name="Google Shape;349;p32"/>
            <p:cNvSpPr/>
            <p:nvPr/>
          </p:nvSpPr>
          <p:spPr>
            <a:xfrm>
              <a:off x="259777" y="762000"/>
              <a:ext cx="4017073" cy="4186800"/>
            </a:xfrm>
            <a:prstGeom prst="roundRect">
              <a:avLst>
                <a:gd fmla="val 3493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0" name="Google Shape;35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189" y="1784674"/>
              <a:ext cx="3873662" cy="2992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32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DoA Estimation with a</a:t>
            </a:r>
            <a:r>
              <a:rPr lang="en"/>
              <a:t>n Acoustic Vector Sensor</a:t>
            </a:r>
            <a:endParaRPr/>
          </a:p>
        </p:txBody>
      </p:sp>
      <p:sp>
        <p:nvSpPr>
          <p:cNvPr id="352" name="Google Shape;352;p32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3" name="Google Shape;353;p32"/>
          <p:cNvGrpSpPr/>
          <p:nvPr/>
        </p:nvGrpSpPr>
        <p:grpSpPr>
          <a:xfrm>
            <a:off x="297050" y="839000"/>
            <a:ext cx="3957000" cy="2899000"/>
            <a:chOff x="297050" y="839000"/>
            <a:chExt cx="3957000" cy="2899000"/>
          </a:xfrm>
        </p:grpSpPr>
        <p:sp>
          <p:nvSpPr>
            <p:cNvPr id="354" name="Google Shape;354;p32"/>
            <p:cNvSpPr txBox="1"/>
            <p:nvPr/>
          </p:nvSpPr>
          <p:spPr>
            <a:xfrm>
              <a:off x="297050" y="839000"/>
              <a:ext cx="3957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alibri"/>
                  <a:ea typeface="Calibri"/>
                  <a:cs typeface="Calibri"/>
                  <a:sym typeface="Calibri"/>
                </a:rPr>
                <a:t>Goal: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 calculate acoustic </a:t>
              </a: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direction-of-arrival (DoA)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azimuth angle</a:t>
              </a: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 𝜙 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elevation angle </a:t>
              </a: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𝜽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5" name="Google Shape;355;p32"/>
            <p:cNvGrpSpPr/>
            <p:nvPr/>
          </p:nvGrpSpPr>
          <p:grpSpPr>
            <a:xfrm>
              <a:off x="2325675" y="2684150"/>
              <a:ext cx="1500625" cy="1053850"/>
              <a:chOff x="2325675" y="2684150"/>
              <a:chExt cx="1500625" cy="1053850"/>
            </a:xfrm>
          </p:grpSpPr>
          <p:sp>
            <p:nvSpPr>
              <p:cNvPr id="356" name="Google Shape;356;p32"/>
              <p:cNvSpPr txBox="1"/>
              <p:nvPr/>
            </p:nvSpPr>
            <p:spPr>
              <a:xfrm>
                <a:off x="2457400" y="3353100"/>
                <a:ext cx="13689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1155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azimuth angle</a:t>
                </a:r>
                <a:endParaRPr sz="13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2"/>
              <p:cNvSpPr txBox="1"/>
              <p:nvPr/>
            </p:nvSpPr>
            <p:spPr>
              <a:xfrm>
                <a:off x="2325675" y="2684150"/>
                <a:ext cx="9408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99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elevation</a:t>
                </a:r>
                <a:endParaRPr b="1" sz="1300">
                  <a:solidFill>
                    <a:srgbClr val="FF99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99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angle</a:t>
                </a:r>
                <a:endParaRPr sz="1300">
                  <a:solidFill>
                    <a:srgbClr val="FF99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8" name="Google Shape;358;p32"/>
          <p:cNvGrpSpPr/>
          <p:nvPr/>
        </p:nvGrpSpPr>
        <p:grpSpPr>
          <a:xfrm>
            <a:off x="4428875" y="775525"/>
            <a:ext cx="4470900" cy="2353800"/>
            <a:chOff x="4428875" y="775525"/>
            <a:chExt cx="4470900" cy="2353800"/>
          </a:xfrm>
        </p:grpSpPr>
        <p:sp>
          <p:nvSpPr>
            <p:cNvPr id="359" name="Google Shape;359;p32"/>
            <p:cNvSpPr/>
            <p:nvPr/>
          </p:nvSpPr>
          <p:spPr>
            <a:xfrm>
              <a:off x="4428875" y="775525"/>
              <a:ext cx="4470900" cy="2353800"/>
            </a:xfrm>
            <a:prstGeom prst="roundRect">
              <a:avLst>
                <a:gd fmla="val 5579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2"/>
            <p:cNvSpPr txBox="1"/>
            <p:nvPr/>
          </p:nvSpPr>
          <p:spPr>
            <a:xfrm>
              <a:off x="5132675" y="775525"/>
              <a:ext cx="30633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This microphone is a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tetrahedral arrangement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of four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cardioid capsules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32"/>
            <p:cNvPicPr preferRelativeResize="0"/>
            <p:nvPr/>
          </p:nvPicPr>
          <p:blipFill rotWithShape="1">
            <a:blip r:embed="rId4">
              <a:alphaModFix/>
            </a:blip>
            <a:srcRect b="6793" l="5224" r="5625" t="4867"/>
            <a:stretch/>
          </p:blipFill>
          <p:spPr>
            <a:xfrm rot="2700035">
              <a:off x="4698585" y="1519960"/>
              <a:ext cx="876904" cy="869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32"/>
            <p:cNvPicPr preferRelativeResize="0"/>
            <p:nvPr/>
          </p:nvPicPr>
          <p:blipFill rotWithShape="1">
            <a:blip r:embed="rId5">
              <a:alphaModFix/>
            </a:blip>
            <a:srcRect b="6793" l="5224" r="5625" t="4867"/>
            <a:stretch/>
          </p:blipFill>
          <p:spPr>
            <a:xfrm flipH="1" rot="8099965">
              <a:off x="5757135" y="1519960"/>
              <a:ext cx="876904" cy="869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2"/>
            <p:cNvPicPr preferRelativeResize="0"/>
            <p:nvPr/>
          </p:nvPicPr>
          <p:blipFill rotWithShape="1">
            <a:blip r:embed="rId5">
              <a:alphaModFix/>
            </a:blip>
            <a:srcRect b="6793" l="5224" r="5625" t="4867"/>
            <a:stretch/>
          </p:blipFill>
          <p:spPr>
            <a:xfrm rot="-8099965">
              <a:off x="7753160" y="1519960"/>
              <a:ext cx="876904" cy="869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2"/>
            <p:cNvPicPr preferRelativeResize="0"/>
            <p:nvPr/>
          </p:nvPicPr>
          <p:blipFill rotWithShape="1">
            <a:blip r:embed="rId5">
              <a:alphaModFix/>
            </a:blip>
            <a:srcRect b="6793" l="5224" r="5625" t="4867"/>
            <a:stretch/>
          </p:blipFill>
          <p:spPr>
            <a:xfrm flipH="1" rot="-2700035">
              <a:off x="6750885" y="1519960"/>
              <a:ext cx="876904" cy="869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2"/>
          <p:cNvSpPr txBox="1"/>
          <p:nvPr/>
        </p:nvSpPr>
        <p:spPr>
          <a:xfrm>
            <a:off x="4428875" y="2466425"/>
            <a:ext cx="44709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linear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measurements will give an output proportional to the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acoustic pressure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acoustic velocity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32"/>
          <p:cNvGrpSpPr/>
          <p:nvPr/>
        </p:nvGrpSpPr>
        <p:grpSpPr>
          <a:xfrm>
            <a:off x="4512775" y="4044638"/>
            <a:ext cx="4192352" cy="408700"/>
            <a:chOff x="4512775" y="4044638"/>
            <a:chExt cx="4192352" cy="408700"/>
          </a:xfrm>
        </p:grpSpPr>
        <p:sp>
          <p:nvSpPr>
            <p:cNvPr id="367" name="Google Shape;367;p32"/>
            <p:cNvSpPr txBox="1"/>
            <p:nvPr/>
          </p:nvSpPr>
          <p:spPr>
            <a:xfrm>
              <a:off x="4512775" y="4044638"/>
              <a:ext cx="2564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calculate </a:t>
              </a: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active</a:t>
              </a: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intensity vector: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8" name="Google Shape;368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53098" y="4053137"/>
              <a:ext cx="1752029" cy="40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32"/>
          <p:cNvGrpSpPr/>
          <p:nvPr/>
        </p:nvGrpSpPr>
        <p:grpSpPr>
          <a:xfrm>
            <a:off x="4603213" y="4467263"/>
            <a:ext cx="4212675" cy="384900"/>
            <a:chOff x="4603213" y="4467263"/>
            <a:chExt cx="4212675" cy="384900"/>
          </a:xfrm>
        </p:grpSpPr>
        <p:pic>
          <p:nvPicPr>
            <p:cNvPr id="370" name="Google Shape;370;p32"/>
            <p:cNvPicPr preferRelativeResize="0"/>
            <p:nvPr/>
          </p:nvPicPr>
          <p:blipFill rotWithShape="1">
            <a:blip r:embed="rId7">
              <a:alphaModFix/>
            </a:blip>
            <a:srcRect b="55754" l="0" r="25898" t="0"/>
            <a:stretch/>
          </p:blipFill>
          <p:spPr>
            <a:xfrm>
              <a:off x="6953088" y="4499535"/>
              <a:ext cx="1862800" cy="328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32"/>
            <p:cNvSpPr txBox="1"/>
            <p:nvPr/>
          </p:nvSpPr>
          <p:spPr>
            <a:xfrm>
              <a:off x="4603213" y="4467263"/>
              <a:ext cx="2383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calculate 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azimuth </a:t>
              </a: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each pixel: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32"/>
          <p:cNvGrpSpPr/>
          <p:nvPr/>
        </p:nvGrpSpPr>
        <p:grpSpPr>
          <a:xfrm>
            <a:off x="4512775" y="3622025"/>
            <a:ext cx="3842513" cy="384900"/>
            <a:chOff x="4512775" y="3622025"/>
            <a:chExt cx="3842513" cy="384900"/>
          </a:xfrm>
        </p:grpSpPr>
        <p:sp>
          <p:nvSpPr>
            <p:cNvPr id="373" name="Google Shape;373;p32"/>
            <p:cNvSpPr txBox="1"/>
            <p:nvPr/>
          </p:nvSpPr>
          <p:spPr>
            <a:xfrm>
              <a:off x="4512775" y="3622025"/>
              <a:ext cx="2564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calculate </a:t>
              </a: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pressure and velocity: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4" name="Google Shape;374;p32"/>
            <p:cNvPicPr preferRelativeResize="0"/>
            <p:nvPr/>
          </p:nvPicPr>
          <p:blipFill rotWithShape="1">
            <a:blip r:embed="rId6">
              <a:alphaModFix/>
            </a:blip>
            <a:srcRect b="24718" l="37142" r="35425" t="33243"/>
            <a:stretch/>
          </p:blipFill>
          <p:spPr>
            <a:xfrm>
              <a:off x="7024238" y="3748513"/>
              <a:ext cx="548700" cy="19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2"/>
            <p:cNvPicPr preferRelativeResize="0"/>
            <p:nvPr/>
          </p:nvPicPr>
          <p:blipFill rotWithShape="1">
            <a:blip r:embed="rId6">
              <a:alphaModFix/>
            </a:blip>
            <a:srcRect b="25119" l="64767" r="8251" t="28283"/>
            <a:stretch/>
          </p:blipFill>
          <p:spPr>
            <a:xfrm>
              <a:off x="7806588" y="3736325"/>
              <a:ext cx="548700" cy="2164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type="title"/>
          </p:nvPr>
        </p:nvSpPr>
        <p:spPr>
          <a:xfrm>
            <a:off x="628650" y="361474"/>
            <a:ext cx="7886700" cy="360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Intensity Method (AIM)</a:t>
            </a:r>
            <a:endParaRPr/>
          </a:p>
        </p:txBody>
      </p:sp>
      <p:sp>
        <p:nvSpPr>
          <p:cNvPr id="381" name="Google Shape;381;p33"/>
          <p:cNvSpPr txBox="1"/>
          <p:nvPr>
            <p:ph idx="12" type="sldNum"/>
          </p:nvPr>
        </p:nvSpPr>
        <p:spPr>
          <a:xfrm>
            <a:off x="8556784" y="4749851"/>
            <a:ext cx="548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3"/>
          <p:cNvSpPr/>
          <p:nvPr/>
        </p:nvSpPr>
        <p:spPr>
          <a:xfrm>
            <a:off x="393450" y="868863"/>
            <a:ext cx="8357100" cy="1555800"/>
          </a:xfrm>
          <a:prstGeom prst="roundRect">
            <a:avLst>
              <a:gd fmla="val 84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33"/>
          <p:cNvGrpSpPr/>
          <p:nvPr/>
        </p:nvGrpSpPr>
        <p:grpSpPr>
          <a:xfrm>
            <a:off x="3348600" y="895213"/>
            <a:ext cx="2446800" cy="1293980"/>
            <a:chOff x="3348600" y="3259975"/>
            <a:chExt cx="2446800" cy="1293980"/>
          </a:xfrm>
        </p:grpSpPr>
        <p:sp>
          <p:nvSpPr>
            <p:cNvPr id="384" name="Google Shape;384;p33"/>
            <p:cNvSpPr txBox="1"/>
            <p:nvPr/>
          </p:nvSpPr>
          <p:spPr>
            <a:xfrm>
              <a:off x="3348600" y="3259975"/>
              <a:ext cx="24468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They have recently been leveraged in </a:t>
              </a: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marine bioacoustics</a:t>
              </a: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 for monitoring whales.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5" name="Google Shape;385;p33"/>
            <p:cNvPicPr preferRelativeResize="0"/>
            <p:nvPr/>
          </p:nvPicPr>
          <p:blipFill rotWithShape="1">
            <a:blip r:embed="rId3">
              <a:alphaModFix/>
            </a:blip>
            <a:srcRect b="23471" l="0" r="0" t="20855"/>
            <a:stretch/>
          </p:blipFill>
          <p:spPr>
            <a:xfrm>
              <a:off x="4123175" y="4155750"/>
              <a:ext cx="1057350" cy="3982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p33"/>
          <p:cNvGrpSpPr/>
          <p:nvPr/>
        </p:nvGrpSpPr>
        <p:grpSpPr>
          <a:xfrm>
            <a:off x="6168075" y="895212"/>
            <a:ext cx="2446800" cy="1473550"/>
            <a:chOff x="6168075" y="3259975"/>
            <a:chExt cx="2446800" cy="1473550"/>
          </a:xfrm>
        </p:grpSpPr>
        <p:sp>
          <p:nvSpPr>
            <p:cNvPr id="387" name="Google Shape;387;p33"/>
            <p:cNvSpPr txBox="1"/>
            <p:nvPr/>
          </p:nvSpPr>
          <p:spPr>
            <a:xfrm>
              <a:off x="6168075" y="3259975"/>
              <a:ext cx="24468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However, to our knowledge, they have not been used in </a:t>
              </a: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terrestrial bioacoustics</a:t>
              </a: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8" name="Google Shape;388;p33"/>
            <p:cNvPicPr preferRelativeResize="0"/>
            <p:nvPr/>
          </p:nvPicPr>
          <p:blipFill rotWithShape="1">
            <a:blip r:embed="rId4">
              <a:alphaModFix/>
            </a:blip>
            <a:srcRect b="75452" l="0" r="0" t="4187"/>
            <a:stretch/>
          </p:blipFill>
          <p:spPr>
            <a:xfrm>
              <a:off x="6235850" y="4084600"/>
              <a:ext cx="2317688" cy="648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33"/>
          <p:cNvGrpSpPr/>
          <p:nvPr/>
        </p:nvGrpSpPr>
        <p:grpSpPr>
          <a:xfrm>
            <a:off x="461000" y="895212"/>
            <a:ext cx="2383800" cy="1348374"/>
            <a:chOff x="461000" y="3259975"/>
            <a:chExt cx="2383800" cy="1348374"/>
          </a:xfrm>
        </p:grpSpPr>
        <p:sp>
          <p:nvSpPr>
            <p:cNvPr id="390" name="Google Shape;390;p33"/>
            <p:cNvSpPr txBox="1"/>
            <p:nvPr/>
          </p:nvSpPr>
          <p:spPr>
            <a:xfrm>
              <a:off x="461000" y="3259975"/>
              <a:ext cx="23838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Acoustic vector sensors have been used in </a:t>
              </a: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navy and military</a:t>
              </a: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 operations, and in </a:t>
              </a: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spatial audio</a:t>
              </a: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1" name="Google Shape;391;p33"/>
            <p:cNvPicPr preferRelativeResize="0"/>
            <p:nvPr/>
          </p:nvPicPr>
          <p:blipFill rotWithShape="1">
            <a:blip r:embed="rId5">
              <a:alphaModFix/>
            </a:blip>
            <a:srcRect b="35232" l="14259" r="12576" t="15600"/>
            <a:stretch/>
          </p:blipFill>
          <p:spPr>
            <a:xfrm>
              <a:off x="827125" y="4128573"/>
              <a:ext cx="623578" cy="45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33"/>
            <p:cNvPicPr preferRelativeResize="0"/>
            <p:nvPr/>
          </p:nvPicPr>
          <p:blipFill rotWithShape="1">
            <a:blip r:embed="rId6">
              <a:alphaModFix/>
            </a:blip>
            <a:srcRect b="21176" l="0" r="0" t="12751"/>
            <a:stretch/>
          </p:blipFill>
          <p:spPr>
            <a:xfrm>
              <a:off x="1615100" y="4101350"/>
              <a:ext cx="924535" cy="506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33"/>
          <p:cNvGrpSpPr/>
          <p:nvPr/>
        </p:nvGrpSpPr>
        <p:grpSpPr>
          <a:xfrm>
            <a:off x="1469750" y="2571750"/>
            <a:ext cx="3035100" cy="2124300"/>
            <a:chOff x="1469750" y="2571750"/>
            <a:chExt cx="3035100" cy="2124300"/>
          </a:xfrm>
        </p:grpSpPr>
        <p:sp>
          <p:nvSpPr>
            <p:cNvPr id="394" name="Google Shape;394;p33"/>
            <p:cNvSpPr/>
            <p:nvPr/>
          </p:nvSpPr>
          <p:spPr>
            <a:xfrm>
              <a:off x="1469750" y="2571750"/>
              <a:ext cx="3035100" cy="2124300"/>
            </a:xfrm>
            <a:prstGeom prst="roundRect">
              <a:avLst>
                <a:gd fmla="val 871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3"/>
            <p:cNvSpPr txBox="1"/>
            <p:nvPr/>
          </p:nvSpPr>
          <p:spPr>
            <a:xfrm>
              <a:off x="1487300" y="2596650"/>
              <a:ext cx="3000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I will first </a:t>
              </a: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demonstrate</a:t>
              </a: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 and evaluate source separation </a:t>
              </a: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experimentally</a:t>
              </a: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33"/>
            <p:cNvGrpSpPr/>
            <p:nvPr/>
          </p:nvGrpSpPr>
          <p:grpSpPr>
            <a:xfrm>
              <a:off x="2039720" y="3346717"/>
              <a:ext cx="1895157" cy="1177757"/>
              <a:chOff x="2644460" y="1622426"/>
              <a:chExt cx="3855078" cy="2720622"/>
            </a:xfrm>
          </p:grpSpPr>
          <p:pic>
            <p:nvPicPr>
              <p:cNvPr id="397" name="Google Shape;397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11284"/>
              <a:stretch/>
            </p:blipFill>
            <p:spPr>
              <a:xfrm>
                <a:off x="2644460" y="2247799"/>
                <a:ext cx="1216735" cy="2095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8" name="Google Shape;398;p33"/>
              <p:cNvSpPr/>
              <p:nvPr/>
            </p:nvSpPr>
            <p:spPr>
              <a:xfrm>
                <a:off x="3300668" y="2085711"/>
                <a:ext cx="70500" cy="404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3240282" y="1871617"/>
                <a:ext cx="191100" cy="2466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0" name="Google Shape;400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11284"/>
              <a:stretch/>
            </p:blipFill>
            <p:spPr>
              <a:xfrm flipH="1">
                <a:off x="5282803" y="2247799"/>
                <a:ext cx="1216735" cy="2095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1" name="Google Shape;401;p33"/>
              <p:cNvSpPr/>
              <p:nvPr/>
            </p:nvSpPr>
            <p:spPr>
              <a:xfrm rot="-5400000">
                <a:off x="5701589" y="1952455"/>
                <a:ext cx="419100" cy="171600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875825" y="2199965"/>
                <a:ext cx="70500" cy="480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3" name="Google Shape;403;p3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52805" t="0"/>
              <a:stretch/>
            </p:blipFill>
            <p:spPr>
              <a:xfrm>
                <a:off x="5401397" y="1622426"/>
                <a:ext cx="391096" cy="8316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4" name="Google Shape;404;p33"/>
          <p:cNvGrpSpPr/>
          <p:nvPr/>
        </p:nvGrpSpPr>
        <p:grpSpPr>
          <a:xfrm>
            <a:off x="4639125" y="2571750"/>
            <a:ext cx="3035100" cy="2124300"/>
            <a:chOff x="4639125" y="2571750"/>
            <a:chExt cx="3035100" cy="2124300"/>
          </a:xfrm>
        </p:grpSpPr>
        <p:sp>
          <p:nvSpPr>
            <p:cNvPr id="405" name="Google Shape;405;p33"/>
            <p:cNvSpPr/>
            <p:nvPr/>
          </p:nvSpPr>
          <p:spPr>
            <a:xfrm>
              <a:off x="4639125" y="2571750"/>
              <a:ext cx="3035100" cy="2124300"/>
            </a:xfrm>
            <a:prstGeom prst="roundRect">
              <a:avLst>
                <a:gd fmla="val 871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3"/>
            <p:cNvSpPr txBox="1"/>
            <p:nvPr/>
          </p:nvSpPr>
          <p:spPr>
            <a:xfrm>
              <a:off x="4656675" y="2596650"/>
              <a:ext cx="3000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…and then deploy the techniques for a </a:t>
              </a:r>
              <a:r>
                <a:rPr b="1" lang="en" sz="1300">
                  <a:latin typeface="Calibri"/>
                  <a:ea typeface="Calibri"/>
                  <a:cs typeface="Calibri"/>
                  <a:sym typeface="Calibri"/>
                </a:rPr>
                <a:t>field recording</a:t>
              </a: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 of a wildlife refuge.  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7" name="Google Shape;407;p33"/>
            <p:cNvGrpSpPr/>
            <p:nvPr/>
          </p:nvGrpSpPr>
          <p:grpSpPr>
            <a:xfrm>
              <a:off x="4843905" y="3222542"/>
              <a:ext cx="2625534" cy="1348382"/>
              <a:chOff x="2275375" y="2155938"/>
              <a:chExt cx="7641250" cy="3816536"/>
            </a:xfrm>
          </p:grpSpPr>
          <p:pic>
            <p:nvPicPr>
              <p:cNvPr id="408" name="Google Shape;408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11284"/>
              <a:stretch/>
            </p:blipFill>
            <p:spPr>
              <a:xfrm>
                <a:off x="5189550" y="3125666"/>
                <a:ext cx="1764150" cy="2846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9" name="Google Shape;409;p33"/>
              <p:cNvSpPr/>
              <p:nvPr/>
            </p:nvSpPr>
            <p:spPr>
              <a:xfrm>
                <a:off x="6140990" y="2905439"/>
                <a:ext cx="102300" cy="5499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6053437" y="2614550"/>
                <a:ext cx="277200" cy="3351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11" name="Google Shape;411;p33"/>
              <p:cNvPicPr preferRelativeResize="0"/>
              <p:nvPr/>
            </p:nvPicPr>
            <p:blipFill rotWithShape="1">
              <a:blip r:embed="rId9">
                <a:alphaModFix/>
              </a:blip>
              <a:srcRect b="6430" l="77291" r="0" t="51459"/>
              <a:stretch/>
            </p:blipFill>
            <p:spPr>
              <a:xfrm>
                <a:off x="9103950" y="3408275"/>
                <a:ext cx="812674" cy="1507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p33"/>
              <p:cNvPicPr preferRelativeResize="0"/>
              <p:nvPr/>
            </p:nvPicPr>
            <p:blipFill rotWithShape="1">
              <a:blip r:embed="rId9">
                <a:alphaModFix/>
              </a:blip>
              <a:srcRect b="72190" l="65524" r="8934" t="5089"/>
              <a:stretch/>
            </p:blipFill>
            <p:spPr>
              <a:xfrm flipH="1">
                <a:off x="2903401" y="2375538"/>
                <a:ext cx="914074" cy="813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Google Shape;413;p33"/>
              <p:cNvPicPr preferRelativeResize="0"/>
              <p:nvPr/>
            </p:nvPicPr>
            <p:blipFill rotWithShape="1">
              <a:blip r:embed="rId9">
                <a:alphaModFix/>
              </a:blip>
              <a:srcRect b="67085" l="-319" r="73733" t="5089"/>
              <a:stretch/>
            </p:blipFill>
            <p:spPr>
              <a:xfrm>
                <a:off x="8474025" y="2155938"/>
                <a:ext cx="951450" cy="995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33"/>
              <p:cNvPicPr preferRelativeResize="0"/>
              <p:nvPr/>
            </p:nvPicPr>
            <p:blipFill rotWithShape="1">
              <a:blip r:embed="rId9">
                <a:alphaModFix/>
              </a:blip>
              <a:srcRect b="37054" l="0" r="66573" t="35120"/>
              <a:stretch/>
            </p:blipFill>
            <p:spPr>
              <a:xfrm>
                <a:off x="2275374" y="3605450"/>
                <a:ext cx="1196276" cy="995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5" name="Google Shape;415;p3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52805" t="0"/>
              <a:stretch/>
            </p:blipFill>
            <p:spPr>
              <a:xfrm>
                <a:off x="8043175" y="2614550"/>
                <a:ext cx="356726" cy="710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" name="Google Shape;416;p3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52805" t="0"/>
              <a:stretch/>
            </p:blipFill>
            <p:spPr>
              <a:xfrm>
                <a:off x="8771388" y="3605450"/>
                <a:ext cx="356726" cy="710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" name="Google Shape;417;p3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52805" t="0"/>
              <a:stretch/>
            </p:blipFill>
            <p:spPr>
              <a:xfrm rot="10800000">
                <a:off x="3888675" y="2298412"/>
                <a:ext cx="356726" cy="710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3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52805" t="0"/>
              <a:stretch/>
            </p:blipFill>
            <p:spPr>
              <a:xfrm rot="10800000">
                <a:off x="3531950" y="3408250"/>
                <a:ext cx="356726" cy="710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